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6"/>
  </p:handoutMasterIdLst>
  <p:sldIdLst>
    <p:sldId id="256" r:id="rId2"/>
    <p:sldId id="502" r:id="rId3"/>
    <p:sldId id="512" r:id="rId4"/>
    <p:sldId id="514" r:id="rId5"/>
    <p:sldId id="285" r:id="rId6"/>
    <p:sldId id="330" r:id="rId7"/>
    <p:sldId id="286" r:id="rId8"/>
    <p:sldId id="294" r:id="rId9"/>
    <p:sldId id="405" r:id="rId10"/>
    <p:sldId id="298" r:id="rId11"/>
    <p:sldId id="646" r:id="rId12"/>
    <p:sldId id="313" r:id="rId13"/>
    <p:sldId id="300" r:id="rId14"/>
    <p:sldId id="305" r:id="rId15"/>
    <p:sldId id="303" r:id="rId16"/>
    <p:sldId id="647" r:id="rId17"/>
    <p:sldId id="381" r:id="rId18"/>
    <p:sldId id="392" r:id="rId19"/>
    <p:sldId id="388" r:id="rId20"/>
    <p:sldId id="391" r:id="rId21"/>
    <p:sldId id="394" r:id="rId22"/>
    <p:sldId id="396" r:id="rId23"/>
    <p:sldId id="579" r:id="rId24"/>
    <p:sldId id="496" r:id="rId25"/>
    <p:sldId id="429" r:id="rId26"/>
    <p:sldId id="430" r:id="rId27"/>
    <p:sldId id="673" r:id="rId28"/>
    <p:sldId id="674" r:id="rId29"/>
    <p:sldId id="676" r:id="rId30"/>
    <p:sldId id="677" r:id="rId31"/>
    <p:sldId id="675" r:id="rId32"/>
    <p:sldId id="678" r:id="rId33"/>
    <p:sldId id="679" r:id="rId34"/>
    <p:sldId id="681" r:id="rId3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99817" autoAdjust="0"/>
  </p:normalViewPr>
  <p:slideViewPr>
    <p:cSldViewPr>
      <p:cViewPr varScale="1">
        <p:scale>
          <a:sx n="71" d="100"/>
          <a:sy n="71" d="100"/>
        </p:scale>
        <p:origin x="11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255C7-D5DE-40A1-A9AB-1BFB68FA5331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26E78-10DB-4C52-8DC5-477927F459D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368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BD3AB96-35FC-4829-AC6B-ED09FE6D959B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BD661E-E472-41DA-9004-85449E8F510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3AB96-35FC-4829-AC6B-ED09FE6D959B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BD661E-E472-41DA-9004-85449E8F510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BD3AB96-35FC-4829-AC6B-ED09FE6D959B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BD661E-E472-41DA-9004-85449E8F510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3AB96-35FC-4829-AC6B-ED09FE6D959B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BD661E-E472-41DA-9004-85449E8F510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D3AB96-35FC-4829-AC6B-ED09FE6D959B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BD661E-E472-41DA-9004-85449E8F510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3AB96-35FC-4829-AC6B-ED09FE6D959B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BD661E-E472-41DA-9004-85449E8F510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3AB96-35FC-4829-AC6B-ED09FE6D959B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BD661E-E472-41DA-9004-85449E8F510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3AB96-35FC-4829-AC6B-ED09FE6D959B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BD661E-E472-41DA-9004-85449E8F510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D3AB96-35FC-4829-AC6B-ED09FE6D959B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BD661E-E472-41DA-9004-85449E8F510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3AB96-35FC-4829-AC6B-ED09FE6D959B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BD661E-E472-41DA-9004-85449E8F510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3AB96-35FC-4829-AC6B-ED09FE6D959B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BD661E-E472-41DA-9004-85449E8F510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BD3AB96-35FC-4829-AC6B-ED09FE6D959B}" type="datetimeFigureOut">
              <a:rPr lang="en-US" smtClean="0"/>
              <a:pPr/>
              <a:t>9/1/2014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BD661E-E472-41DA-9004-85449E8F510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268760"/>
            <a:ext cx="5105400" cy="4110046"/>
          </a:xfrm>
        </p:spPr>
        <p:txBody>
          <a:bodyPr/>
          <a:lstStyle/>
          <a:p>
            <a:r>
              <a:rPr lang="en-GB" sz="10400" dirty="0" smtClean="0"/>
              <a:t>VIRTUE ETHICS</a:t>
            </a:r>
            <a:endParaRPr lang="en-GB" sz="10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87624" y="188640"/>
            <a:ext cx="6460800" cy="3210581"/>
            <a:chOff x="2646594" y="357736"/>
            <a:chExt cx="6460800" cy="3210581"/>
          </a:xfrm>
        </p:grpSpPr>
        <p:pic>
          <p:nvPicPr>
            <p:cNvPr id="6" name="Picture 5" descr="aristotle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6594" y="671127"/>
              <a:ext cx="2201864" cy="289719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itle 1"/>
            <p:cNvSpPr txBox="1">
              <a:spLocks/>
            </p:cNvSpPr>
            <p:nvPr/>
          </p:nvSpPr>
          <p:spPr>
            <a:xfrm>
              <a:off x="6479610" y="357736"/>
              <a:ext cx="2627784" cy="5810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45720" tIns="0" rIns="4572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000" b="1" i="0" u="none" strike="noStrike" kern="1200" cap="all" spc="0" normalizeH="0" baseline="0" noProof="0" dirty="0" smtClean="0">
                  <a:ln w="500">
                    <a:solidFill>
                      <a:schemeClr val="tx2">
                        <a:shade val="20000"/>
                        <a:satMod val="120000"/>
                      </a:schemeClr>
                    </a:solidFill>
                  </a:ln>
                  <a:gradFill>
                    <a:gsLst>
                      <a:gs pos="0">
                        <a:schemeClr val="accent4">
                          <a:tint val="13000"/>
                        </a:schemeClr>
                      </a:gs>
                      <a:gs pos="10000">
                        <a:schemeClr val="accent4">
                          <a:tint val="20000"/>
                        </a:schemeClr>
                      </a:gs>
                      <a:gs pos="49000">
                        <a:schemeClr val="accent4">
                          <a:tint val="70000"/>
                        </a:schemeClr>
                      </a:gs>
                      <a:gs pos="50000">
                        <a:schemeClr val="accent4">
                          <a:tint val="97000"/>
                        </a:schemeClr>
                      </a:gs>
                      <a:gs pos="100000">
                        <a:schemeClr val="accent4">
                          <a:tint val="2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ETHICS BOWL</a:t>
              </a:r>
              <a:endParaRPr kumimoji="0" lang="en-GB" sz="3000" b="1" i="0" u="none" strike="noStrike" kern="1200" cap="all" spc="0" normalizeH="0" baseline="0" noProof="0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14" name="Picture 13" descr="go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9672">
            <a:off x="181206" y="3478204"/>
            <a:ext cx="2640468" cy="1980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midd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20434">
            <a:off x="1567848" y="5272314"/>
            <a:ext cx="2551098" cy="1658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dirty="0" smtClean="0"/>
              <a:t>The goal of humanity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348880"/>
            <a:ext cx="8136904" cy="410685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>
              <a:spcAft>
                <a:spcPts val="1000"/>
              </a:spcAft>
            </a:pPr>
            <a:r>
              <a:rPr lang="en-GB" sz="3200" dirty="0" smtClean="0"/>
              <a:t>Aristotle thought that to be truly happy, you must become a </a:t>
            </a:r>
            <a:r>
              <a:rPr lang="en-GB" sz="3200" b="1" dirty="0" smtClean="0"/>
              <a:t>virtuous person</a:t>
            </a:r>
            <a:r>
              <a:rPr lang="en-GB" sz="3200" dirty="0" smtClean="0"/>
              <a:t>. This is the most fulfilling position to be in. </a:t>
            </a:r>
          </a:p>
          <a:p>
            <a:pPr>
              <a:spcAft>
                <a:spcPts val="1000"/>
              </a:spcAft>
            </a:pPr>
            <a:r>
              <a:rPr lang="en-GB" sz="3200" b="1" dirty="0" smtClean="0"/>
              <a:t>The virtuous person will act morally because they </a:t>
            </a:r>
            <a:r>
              <a:rPr lang="en-GB" sz="3200" b="1" i="1" dirty="0" smtClean="0"/>
              <a:t>want </a:t>
            </a:r>
            <a:r>
              <a:rPr lang="en-GB" sz="3200" b="1" dirty="0" smtClean="0"/>
              <a:t>to, since they know it makes them happy. </a:t>
            </a:r>
          </a:p>
          <a:p>
            <a:pPr>
              <a:spcAft>
                <a:spcPts val="1000"/>
              </a:spcAft>
            </a:pPr>
            <a:r>
              <a:rPr lang="en-GB" sz="3200" dirty="0" smtClean="0"/>
              <a:t>Virtue is not an easy state to achieve, and it takes hard work and practice, as well as the right upbringing.</a:t>
            </a:r>
          </a:p>
          <a:p>
            <a:pPr>
              <a:spcAft>
                <a:spcPts val="1000"/>
              </a:spcAft>
            </a:pPr>
            <a:r>
              <a:rPr lang="en-GB" sz="3200" b="1" dirty="0" smtClean="0"/>
              <a:t>Virtue </a:t>
            </a:r>
            <a:r>
              <a:rPr lang="en-GB" sz="3200" b="1" dirty="0"/>
              <a:t>ethics </a:t>
            </a:r>
            <a:r>
              <a:rPr lang="en-GB" sz="3200" b="1" dirty="0" smtClean="0"/>
              <a:t>is a </a:t>
            </a:r>
            <a:r>
              <a:rPr lang="en-GB" sz="3200" b="1" dirty="0"/>
              <a:t>life </a:t>
            </a:r>
            <a:r>
              <a:rPr lang="en-GB" sz="3200" b="1" dirty="0" smtClean="0"/>
              <a:t>study</a:t>
            </a:r>
            <a:r>
              <a:rPr lang="en-GB" sz="3200" dirty="0" smtClean="0"/>
              <a:t>: </a:t>
            </a:r>
            <a:r>
              <a:rPr lang="en-GB" sz="3200" b="1" dirty="0" smtClean="0"/>
              <a:t>the </a:t>
            </a:r>
            <a:r>
              <a:rPr lang="en-GB" sz="3200" b="1" dirty="0"/>
              <a:t>virtuous life is an ongoing project that you must </a:t>
            </a:r>
            <a:r>
              <a:rPr lang="en-GB" sz="3200" b="1" dirty="0" smtClean="0"/>
              <a:t>work on </a:t>
            </a:r>
            <a:r>
              <a:rPr lang="en-GB" sz="3200" b="1" dirty="0"/>
              <a:t>at all times. </a:t>
            </a:r>
            <a:endParaRPr lang="en-GB" sz="3200" b="1" dirty="0" smtClean="0"/>
          </a:p>
          <a:p>
            <a:pPr>
              <a:spcAft>
                <a:spcPts val="1000"/>
              </a:spcAft>
            </a:pPr>
            <a:r>
              <a:rPr lang="en-GB" sz="3200" dirty="0" smtClean="0"/>
              <a:t>We are like Archers aiming at a target of goodness.</a:t>
            </a:r>
            <a:endParaRPr lang="en-GB" sz="3200" dirty="0"/>
          </a:p>
        </p:txBody>
      </p:sp>
      <p:pic>
        <p:nvPicPr>
          <p:cNvPr id="5" name="Picture 4" descr="robinhoodMS0505_468x5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86102">
            <a:off x="7481028" y="5069819"/>
            <a:ext cx="1571214" cy="1705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ActivitY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6419056" cy="484632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Think of a moral dilemma in terms of the </a:t>
            </a:r>
            <a:r>
              <a:rPr lang="en-GB" b="1" dirty="0" smtClean="0"/>
              <a:t>character and virtues </a:t>
            </a:r>
            <a:r>
              <a:rPr lang="en-GB" dirty="0" smtClean="0"/>
              <a:t>of the moral agent. </a:t>
            </a:r>
            <a:endParaRPr lang="en-GB" dirty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How does this differ from thinking about the moral situations in terms of consequences?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dirty="0"/>
              <a:t>How does </a:t>
            </a:r>
            <a:r>
              <a:rPr lang="en-GB" dirty="0" smtClean="0"/>
              <a:t>it </a:t>
            </a:r>
            <a:r>
              <a:rPr lang="en-GB" dirty="0"/>
              <a:t>differ from thinking about the moral situations in terms of </a:t>
            </a:r>
            <a:r>
              <a:rPr lang="en-GB" dirty="0" smtClean="0"/>
              <a:t>right or wrong acts?</a:t>
            </a:r>
            <a:endParaRPr lang="en-GB" dirty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GB" dirty="0"/>
          </a:p>
        </p:txBody>
      </p:sp>
      <p:pic>
        <p:nvPicPr>
          <p:cNvPr id="5" name="Picture 4" descr="http://productivelifeconcepts.com/wp-content/uploads/2013/01/Lets-Do-Th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9799">
            <a:off x="6424091" y="316591"/>
            <a:ext cx="2544217" cy="1681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virtue?</a:t>
            </a:r>
            <a:endParaRPr lang="en-GB" dirty="0"/>
          </a:p>
        </p:txBody>
      </p:sp>
      <p:pic>
        <p:nvPicPr>
          <p:cNvPr id="4" name="Picture 3" descr="ProgramManagementExcellence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34313">
            <a:off x="6645156" y="267285"/>
            <a:ext cx="2401599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ProgramManagementExcellence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34313">
            <a:off x="-284330" y="4410666"/>
            <a:ext cx="2401599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783081"/>
            <a:ext cx="6929486" cy="45982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b="1" dirty="0" smtClean="0"/>
              <a:t>A Virtue</a:t>
            </a:r>
            <a:r>
              <a:rPr lang="en-GB" dirty="0" smtClean="0"/>
              <a:t> is a </a:t>
            </a:r>
            <a:r>
              <a:rPr lang="en-GB" b="1" dirty="0" smtClean="0"/>
              <a:t>character trait or quality </a:t>
            </a:r>
            <a:r>
              <a:rPr lang="en-GB" dirty="0" smtClean="0"/>
              <a:t>that is good and contributes to happiness.</a:t>
            </a:r>
            <a:endParaRPr lang="en-GB" b="1" dirty="0"/>
          </a:p>
          <a:p>
            <a:pPr>
              <a:spcAft>
                <a:spcPts val="1200"/>
              </a:spcAft>
            </a:pPr>
            <a:r>
              <a:rPr lang="en-GB" dirty="0"/>
              <a:t>The opposite of virtue is </a:t>
            </a:r>
            <a:r>
              <a:rPr lang="en-GB" b="1" dirty="0"/>
              <a:t>vice.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Vices </a:t>
            </a:r>
            <a:r>
              <a:rPr lang="en-GB" dirty="0"/>
              <a:t>are </a:t>
            </a:r>
            <a:r>
              <a:rPr lang="en-GB" dirty="0" smtClean="0"/>
              <a:t>personality </a:t>
            </a:r>
            <a:r>
              <a:rPr lang="en-GB" dirty="0"/>
              <a:t>traits that </a:t>
            </a:r>
            <a:r>
              <a:rPr lang="en-GB" dirty="0" smtClean="0"/>
              <a:t>undermine your or others’ happiness. These </a:t>
            </a:r>
            <a:r>
              <a:rPr lang="en-GB" dirty="0"/>
              <a:t>are negative and should be avoided. 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Virtues require different actions in different situations, so there are </a:t>
            </a:r>
            <a:r>
              <a:rPr lang="en-GB" b="1" dirty="0" smtClean="0"/>
              <a:t>no absolutely good or bad actions.</a:t>
            </a:r>
            <a:r>
              <a:rPr lang="en-GB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iddl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88640"/>
            <a:ext cx="3394809" cy="2206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 you work </a:t>
            </a:r>
            <a:br>
              <a:rPr lang="en-GB" dirty="0" smtClean="0"/>
            </a:br>
            <a:r>
              <a:rPr lang="en-GB" dirty="0" smtClean="0"/>
              <a:t>out what a virtue is?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594" y="1916832"/>
            <a:ext cx="7239000" cy="4610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GB" dirty="0"/>
              <a:t>Virtue ethics can be seen as the “ethics of the average”. </a:t>
            </a:r>
          </a:p>
          <a:p>
            <a:pPr>
              <a:spcAft>
                <a:spcPts val="1000"/>
              </a:spcAft>
            </a:pPr>
            <a:r>
              <a:rPr lang="en-GB" dirty="0"/>
              <a:t>It decides which is the correct moral virtue by working out the </a:t>
            </a:r>
            <a:r>
              <a:rPr lang="en-GB" b="1" dirty="0"/>
              <a:t>middle point between two </a:t>
            </a:r>
            <a:r>
              <a:rPr lang="en-GB" dirty="0" smtClean="0"/>
              <a:t>extremes, each of which are vices. </a:t>
            </a:r>
          </a:p>
          <a:p>
            <a:pPr>
              <a:spcAft>
                <a:spcPts val="1000"/>
              </a:spcAft>
            </a:pPr>
            <a:r>
              <a:rPr lang="en-GB" dirty="0" smtClean="0"/>
              <a:t>One is a </a:t>
            </a:r>
            <a:r>
              <a:rPr lang="en-GB" b="1" dirty="0" smtClean="0"/>
              <a:t>deficiency </a:t>
            </a:r>
            <a:r>
              <a:rPr lang="en-GB" dirty="0" smtClean="0"/>
              <a:t>(not enough), the other an </a:t>
            </a:r>
            <a:r>
              <a:rPr lang="en-GB" b="1" dirty="0" smtClean="0"/>
              <a:t>excess </a:t>
            </a:r>
            <a:r>
              <a:rPr lang="en-GB" dirty="0" smtClean="0"/>
              <a:t>(too much) of the virtuous quality.</a:t>
            </a:r>
            <a:endParaRPr lang="en-GB" dirty="0"/>
          </a:p>
          <a:p>
            <a:pPr>
              <a:spcAft>
                <a:spcPts val="1000"/>
              </a:spcAft>
            </a:pPr>
            <a:r>
              <a:rPr lang="en-GB" dirty="0"/>
              <a:t>Aristotle thought there were 12 moral virtues that are each mid-points between extremes. This is called the </a:t>
            </a:r>
            <a:r>
              <a:rPr lang="en-GB" b="1" dirty="0"/>
              <a:t>“Doctrine of the Mean”</a:t>
            </a:r>
            <a:r>
              <a:rPr lang="en-GB" dirty="0"/>
              <a:t>. (mean = average)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86874" cy="677246"/>
          </a:xfrm>
        </p:spPr>
        <p:txBody>
          <a:bodyPr/>
          <a:lstStyle/>
          <a:p>
            <a:pPr algn="ctr"/>
            <a:r>
              <a:rPr lang="en-GB" dirty="0" smtClean="0"/>
              <a:t>The virtues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757869"/>
              </p:ext>
            </p:extLst>
          </p:nvPr>
        </p:nvGraphicFramePr>
        <p:xfrm>
          <a:off x="142845" y="1071543"/>
          <a:ext cx="8858310" cy="557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70"/>
                <a:gridCol w="2952770"/>
                <a:gridCol w="2952770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VICE OF DEFICIENCY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VIRTUOUS</a:t>
                      </a:r>
                      <a:r>
                        <a:rPr lang="en-GB" baseline="0" dirty="0" smtClean="0"/>
                        <a:t> MEAN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VICE OF EXCESS</a:t>
                      </a:r>
                      <a:endParaRPr lang="en-GB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COWARDICE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COURAGE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RASHNESS</a:t>
                      </a:r>
                      <a:endParaRPr lang="en-GB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INSENSIBILITY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TEMPERANCE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SELF-INDULGENCE</a:t>
                      </a:r>
                      <a:endParaRPr lang="en-GB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MEANNESS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LIBERALITY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PRODIGALITY</a:t>
                      </a:r>
                      <a:endParaRPr lang="en-GB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STINGINESS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“MAGNIFICENCE” (GIVING)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TASTELESSNESS</a:t>
                      </a:r>
                      <a:endParaRPr lang="en-GB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HUMBLE-MINDEDNESS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MAGNANIMITY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VANITY</a:t>
                      </a:r>
                      <a:endParaRPr lang="en-GB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UNAMBITIOUSNESS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RIGHT AMBITION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OVER-AMBITION</a:t>
                      </a:r>
                      <a:endParaRPr lang="en-GB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SPIRITLESSNESS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GOOD TEMPER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IRASCIBILITY</a:t>
                      </a:r>
                      <a:endParaRPr lang="en-GB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SURLINESS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FRIENDLINESS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OBSEQUIOUSNESS</a:t>
                      </a:r>
                      <a:endParaRPr lang="en-GB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FALSE</a:t>
                      </a:r>
                      <a:r>
                        <a:rPr lang="en-GB" baseline="0" dirty="0" smtClean="0"/>
                        <a:t> MODESTY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SINCERITY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BOASTFULNESS</a:t>
                      </a:r>
                      <a:endParaRPr lang="en-GB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CANTANKEROUSNESS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WITTINESS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BUFFOONERY</a:t>
                      </a:r>
                      <a:endParaRPr lang="en-GB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SHYNESS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MODESTY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SHAMELESSNESS</a:t>
                      </a:r>
                      <a:endParaRPr lang="en-GB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l"/>
                      <a:r>
                        <a:rPr lang="en-GB" dirty="0" smtClean="0"/>
                        <a:t>CALLOUSNESS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RIGHTEOUS INDIGNATION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ENVY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0"/>
            <a:ext cx="2071670" cy="2762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928670"/>
          </a:xfrm>
        </p:spPr>
        <p:txBody>
          <a:bodyPr>
            <a:normAutofit/>
          </a:bodyPr>
          <a:lstStyle/>
          <a:p>
            <a:r>
              <a:rPr lang="en-GB" dirty="0" smtClean="0"/>
              <a:t>EXAMPLE: Courage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6115064" cy="2214578"/>
          </a:xfrm>
        </p:spPr>
        <p:txBody>
          <a:bodyPr>
            <a:normAutofit/>
          </a:bodyPr>
          <a:lstStyle/>
          <a:p>
            <a:r>
              <a:rPr lang="en-GB" dirty="0" smtClean="0"/>
              <a:t>A soldier in Iraq sees his mate fall in battle. He could:</a:t>
            </a:r>
          </a:p>
          <a:p>
            <a:endParaRPr lang="en-GB" dirty="0" smtClean="0"/>
          </a:p>
          <a:p>
            <a:endParaRPr lang="en-GB" dirty="0"/>
          </a:p>
        </p:txBody>
      </p:sp>
      <p:grpSp>
        <p:nvGrpSpPr>
          <p:cNvPr id="29" name="Group 28"/>
          <p:cNvGrpSpPr/>
          <p:nvPr/>
        </p:nvGrpSpPr>
        <p:grpSpPr>
          <a:xfrm>
            <a:off x="0" y="1928802"/>
            <a:ext cx="9144000" cy="3714752"/>
            <a:chOff x="500034" y="3429000"/>
            <a:chExt cx="8501122" cy="3429000"/>
          </a:xfrm>
        </p:grpSpPr>
        <p:sp>
          <p:nvSpPr>
            <p:cNvPr id="7" name="Rectangle 6"/>
            <p:cNvSpPr/>
            <p:nvPr/>
          </p:nvSpPr>
          <p:spPr>
            <a:xfrm>
              <a:off x="500034" y="3857628"/>
              <a:ext cx="3643338" cy="10001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514350" indent="-514350">
                <a:buFont typeface="+mj-lt"/>
                <a:buAutoNum type="arabicPeriod"/>
              </a:pPr>
              <a:r>
                <a:rPr lang="en-GB" dirty="0" smtClean="0"/>
                <a:t>Leave him and run away.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0034" y="4857752"/>
              <a:ext cx="3643338" cy="10001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514350" indent="-514350">
                <a:buFont typeface="+mj-lt"/>
                <a:buAutoNum type="arabicPeriod" startAt="2"/>
              </a:pPr>
              <a:r>
                <a:rPr lang="en-GB" dirty="0" smtClean="0"/>
                <a:t>Go chasing after him without any regard for his own safety.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0034" y="5857876"/>
              <a:ext cx="3643338" cy="10001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514350" indent="-514350">
                <a:buFont typeface="+mj-lt"/>
                <a:buAutoNum type="arabicPeriod" startAt="3"/>
              </a:pPr>
              <a:r>
                <a:rPr lang="en-GB" dirty="0" smtClean="0"/>
                <a:t>Organise a plan using other members of his team to rescue the fallen soldier.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43372" y="3857628"/>
              <a:ext cx="2428892" cy="10001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43372" y="4857752"/>
              <a:ext cx="2428892" cy="10001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43372" y="5857876"/>
              <a:ext cx="2428892" cy="10001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72264" y="3857628"/>
              <a:ext cx="2428892" cy="10001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72264" y="4857752"/>
              <a:ext cx="2428892" cy="10001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72264" y="5857876"/>
              <a:ext cx="2428892" cy="10001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0034" y="3429000"/>
              <a:ext cx="3643338" cy="4286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514350" indent="-514350"/>
              <a:r>
                <a:rPr lang="en-GB" dirty="0" smtClean="0"/>
                <a:t>	ACTION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43372" y="3429000"/>
              <a:ext cx="2428892" cy="4286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EXCESS/DEFICIENCY</a:t>
              </a:r>
              <a:endParaRPr lang="en-GB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72264" y="3429000"/>
              <a:ext cx="2428892" cy="4286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VICE/VIRTUE</a:t>
              </a:r>
              <a:endParaRPr lang="en-GB" dirty="0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0" y="5786454"/>
            <a:ext cx="9144000" cy="95345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500" b="1" dirty="0" smtClean="0"/>
              <a:t>Which act rests on which end of the scale?</a:t>
            </a:r>
          </a:p>
          <a:p>
            <a:pPr algn="ctr"/>
            <a:r>
              <a:rPr lang="en-GB" sz="2500" b="1" dirty="0" smtClean="0"/>
              <a:t>Can you come up with another example? Another virtue?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6491064" cy="45389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Compile a list of </a:t>
            </a:r>
            <a:r>
              <a:rPr lang="en-GB" b="1" dirty="0" smtClean="0"/>
              <a:t>virtues suitable for the 21</a:t>
            </a:r>
            <a:r>
              <a:rPr lang="en-GB" b="1" baseline="30000" dirty="0" smtClean="0"/>
              <a:t>st</a:t>
            </a:r>
            <a:r>
              <a:rPr lang="en-GB" b="1" dirty="0" smtClean="0"/>
              <a:t> century</a:t>
            </a:r>
            <a:r>
              <a:rPr lang="en-GB" dirty="0" smtClean="0"/>
              <a:t>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Decide on the ‘vice of deficiency’ and ‘vice of excess’ for each of your virtues.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Describe what you think a completely virtuous life and a completely virtuous society would look like.</a:t>
            </a:r>
            <a:endParaRPr lang="en-GB" dirty="0"/>
          </a:p>
        </p:txBody>
      </p:sp>
      <p:pic>
        <p:nvPicPr>
          <p:cNvPr id="5" name="Picture 4" descr="http://productivelifeconcepts.com/wp-content/uploads/2013/01/Lets-Do-Th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9799">
            <a:off x="6424091" y="316591"/>
            <a:ext cx="2544217" cy="1681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ight_L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796" y="0"/>
            <a:ext cx="3786204" cy="3500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Strengths and weaknesses: relativity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7427168" cy="4672656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GB" b="1" dirty="0" smtClean="0"/>
              <a:t>Aristotle understood virtues relatively.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He claimed there is no sense of absolute good or evil beyond our world. 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The virtues of one society may differ from another depending on the needs of that society; e.g. in a society at war, courage and bravery would be highly prized.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Any society in the world can follow virtue ethics. They just need to work out what is important to them and what virtues they value.</a:t>
            </a:r>
          </a:p>
          <a:p>
            <a:pPr>
              <a:spcAft>
                <a:spcPts val="1200"/>
              </a:spcAft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umanism_7375711_st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2974" y="4286571"/>
            <a:ext cx="2571429" cy="2571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humanism_7375711_st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571" y="0"/>
            <a:ext cx="2571429" cy="2571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643050"/>
            <a:ext cx="7239000" cy="484632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b="1" dirty="0" smtClean="0"/>
              <a:t>Virtue ethics does not need a God to justify why we should be moral.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It gets its backing from human nature.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This means that it has a lot of attraction for non-religious people.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It is also compatible with a religious point of view; many religions point to examples of virtuous people to teach us how to behave (</a:t>
            </a:r>
            <a:r>
              <a:rPr lang="en-GB" i="1" dirty="0" smtClean="0"/>
              <a:t>What Would Jesus Do?).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Strengths and weaknesses:</a:t>
            </a:r>
            <a:br>
              <a:rPr lang="en-GB" dirty="0" smtClean="0"/>
            </a:br>
            <a:r>
              <a:rPr lang="en-GB" dirty="0" smtClean="0"/>
              <a:t>humanistic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lden-ru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0"/>
            <a:ext cx="3000363" cy="2500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Strengths and weaknesses: individual freedom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4672656"/>
          </a:xfrm>
          <a:prstGeom prst="snip1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GB" dirty="0" smtClean="0"/>
              <a:t>Virtue ethics does not give prescriptive rules or laws that you should follow.</a:t>
            </a:r>
          </a:p>
          <a:p>
            <a:pPr>
              <a:spcAft>
                <a:spcPts val="1000"/>
              </a:spcAft>
            </a:pPr>
            <a:r>
              <a:rPr lang="en-GB" dirty="0"/>
              <a:t>Rather than looking for rules it looks at what it is to be human. </a:t>
            </a:r>
          </a:p>
          <a:p>
            <a:pPr>
              <a:spcAft>
                <a:spcPts val="1000"/>
              </a:spcAft>
            </a:pPr>
            <a:r>
              <a:rPr lang="en-GB" dirty="0" smtClean="0"/>
              <a:t>This gives more freedom to the individual to choose how to act; the agent is in complete control of their own morality. </a:t>
            </a:r>
          </a:p>
          <a:p>
            <a:pPr>
              <a:spcAft>
                <a:spcPts val="1000"/>
              </a:spcAft>
            </a:pPr>
            <a:r>
              <a:rPr lang="en-GB" b="1" dirty="0" smtClean="0"/>
              <a:t>It is up to us to become the kind of people we want to be.</a:t>
            </a:r>
          </a:p>
          <a:p>
            <a:pPr marL="0" indent="0">
              <a:spcAft>
                <a:spcPts val="1000"/>
              </a:spcAft>
              <a:buNone/>
            </a:pPr>
            <a:endParaRPr lang="en-GB" dirty="0" smtClean="0"/>
          </a:p>
          <a:p>
            <a:pPr>
              <a:spcAft>
                <a:spcPts val="1000"/>
              </a:spcAft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inkingcapwhoa_col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5181" y="0"/>
            <a:ext cx="2158820" cy="2500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6779096" cy="49628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Think of someone who you think of as </a:t>
            </a:r>
            <a:r>
              <a:rPr lang="en-GB" b="1" i="1" dirty="0" smtClean="0"/>
              <a:t>a good person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It could be a family member, friend, someone famous – anyone!</a:t>
            </a:r>
          </a:p>
          <a:p>
            <a:endParaRPr lang="en-GB" dirty="0"/>
          </a:p>
          <a:p>
            <a:r>
              <a:rPr lang="en-GB" dirty="0" smtClean="0"/>
              <a:t>Q: What </a:t>
            </a:r>
            <a:r>
              <a:rPr lang="en-GB" i="1" dirty="0" smtClean="0"/>
              <a:t>makes</a:t>
            </a:r>
            <a:r>
              <a:rPr lang="en-GB" dirty="0" smtClean="0"/>
              <a:t> this person good?</a:t>
            </a:r>
          </a:p>
          <a:p>
            <a:r>
              <a:rPr lang="en-GB" dirty="0" smtClean="0"/>
              <a:t>List the </a:t>
            </a:r>
            <a:r>
              <a:rPr lang="en-GB" b="1" dirty="0" smtClean="0"/>
              <a:t>qualities or character traits </a:t>
            </a:r>
            <a:r>
              <a:rPr lang="en-GB" dirty="0" smtClean="0"/>
              <a:t>they have that make them good.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511" y="332656"/>
            <a:ext cx="7239000" cy="1143000"/>
          </a:xfrm>
          <a:prstGeom prst="snip1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/>
              <a:t>Strengths and weaknesses: accepts mistakes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7239000" cy="5025740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Virtue ethics evaluates the whole person.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We are not judged simply on one mistake; rather, our whole lives are taken into consideration.</a:t>
            </a:r>
          </a:p>
          <a:p>
            <a:pPr>
              <a:spcAft>
                <a:spcPts val="1200"/>
              </a:spcAft>
            </a:pPr>
            <a:r>
              <a:rPr lang="en-GB" b="1" dirty="0" smtClean="0"/>
              <a:t>People can change. </a:t>
            </a:r>
            <a:r>
              <a:rPr lang="en-GB" dirty="0" smtClean="0"/>
              <a:t>We can and should work to slowly become more virtuous.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As long as you are making an effort to change your personality and are attempting to practise the virtues then you are doing the right thing.</a:t>
            </a:r>
          </a:p>
          <a:p>
            <a:pPr>
              <a:spcAft>
                <a:spcPts val="1200"/>
              </a:spcAft>
            </a:pPr>
            <a:endParaRPr lang="en-GB" dirty="0" smtClean="0"/>
          </a:p>
        </p:txBody>
      </p:sp>
      <p:pic>
        <p:nvPicPr>
          <p:cNvPr id="1028" name="Picture 4" descr="https://encrypted-tbn3.gstatic.com/images?q=tbn:ANd9GcQkCGKW8y1i0IBanm8HaU1zOtiJJ1BbyEzLWdyPUK9mDBilMaLgLsIsOQc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335">
            <a:off x="6598372" y="848395"/>
            <a:ext cx="2506540" cy="1421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5720" y="1665123"/>
            <a:ext cx="7572428" cy="17145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Strengths and weaknesses: individual freedom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6248"/>
            <a:ext cx="7472386" cy="50189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One of the theory’s strengths is its weakness. Virtue theory does not give you a list of right and wrong acts, nor does it give you a method to work out what would go on this list.</a:t>
            </a:r>
          </a:p>
          <a:p>
            <a:pPr>
              <a:spcAft>
                <a:spcPts val="1200"/>
              </a:spcAft>
            </a:pPr>
            <a:r>
              <a:rPr lang="en-GB" dirty="0"/>
              <a:t>Virtue ethics claims to be interested in making society better, but how can a society develop when there are no rules? 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How do we punish people who act immorally?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5720" y="5589240"/>
            <a:ext cx="8175852" cy="10001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2600" dirty="0"/>
              <a:t>Those people that are lost will remain lost if there is nothing for them to follow. </a:t>
            </a:r>
            <a:r>
              <a:rPr lang="en-GB" sz="2600" dirty="0" smtClean="0"/>
              <a:t>Will they ever be happy?</a:t>
            </a:r>
            <a:endParaRPr lang="en-GB" sz="2600" dirty="0"/>
          </a:p>
        </p:txBody>
      </p:sp>
      <p:pic>
        <p:nvPicPr>
          <p:cNvPr id="2050" name="Picture 2" descr="https://encrypted-tbn3.gstatic.com/images?q=tbn:ANd9GcQGXMbIEm6gNe4kq74G7AQFiN0HiyhPelU_38v-BAdaaSJxH39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794" y="86832"/>
            <a:ext cx="1609416" cy="160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vel_ju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52" y="0"/>
            <a:ext cx="3143248" cy="3143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Strengths and weaknesses: HOW DO WE JUDGE PEOPLE?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798316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The person who acts badly by accident whilst trying to be virtuous is better than the person who is not trying at all. 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But </a:t>
            </a:r>
            <a:r>
              <a:rPr lang="en-GB" b="1" dirty="0" smtClean="0"/>
              <a:t>how do we know they are trying to act virtuously??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It is difficult to decide who is virtuous, as external acts that appear virtuous on the outside may have doubtful inner motives which we cannot see, and vice-versa.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2_3459685-baby-alien-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378257">
            <a:off x="7380312" y="116632"/>
            <a:ext cx="1619672" cy="2159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Strengths and weaknesses: virtue ≠ happiness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472386" cy="51057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Using virtue ethics you are supposed to aim your life towards happiness. </a:t>
            </a:r>
          </a:p>
          <a:p>
            <a:pPr>
              <a:spcAft>
                <a:spcPts val="1200"/>
              </a:spcAft>
            </a:pPr>
            <a:r>
              <a:rPr lang="en-GB" dirty="0"/>
              <a:t>But </a:t>
            </a:r>
            <a:r>
              <a:rPr lang="en-GB" b="1" dirty="0" smtClean="0"/>
              <a:t>sometimes </a:t>
            </a:r>
            <a:r>
              <a:rPr lang="en-GB" b="1" dirty="0"/>
              <a:t>the right thing for </a:t>
            </a:r>
            <a:r>
              <a:rPr lang="en-GB" b="1" dirty="0" smtClean="0"/>
              <a:t>me to do </a:t>
            </a:r>
            <a:r>
              <a:rPr lang="en-GB" b="1" dirty="0"/>
              <a:t>is not </a:t>
            </a:r>
            <a:r>
              <a:rPr lang="en-GB" b="1" dirty="0" smtClean="0"/>
              <a:t>good </a:t>
            </a:r>
            <a:r>
              <a:rPr lang="en-GB" b="1" dirty="0"/>
              <a:t>for me. 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In cases of charity and justice, sometimes I should sacrifice my own interests for those of others. 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I may have to give up luxuries so that the basic needs of others can be met.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96050" y="0"/>
            <a:ext cx="2647950" cy="3705225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783080"/>
            <a:ext cx="7312326" cy="4781128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GB" b="1" dirty="0" smtClean="0"/>
              <a:t>Aristotle claims that a person who does not have a formal education can never reach true morality</a:t>
            </a:r>
            <a:r>
              <a:rPr lang="en-GB" dirty="0" smtClean="0"/>
              <a:t>, because they have not been educated in the virtues.</a:t>
            </a:r>
          </a:p>
          <a:p>
            <a:pPr>
              <a:spcAft>
                <a:spcPts val="1000"/>
              </a:spcAft>
            </a:pPr>
            <a:r>
              <a:rPr lang="en-GB" dirty="0" smtClean="0"/>
              <a:t>It </a:t>
            </a:r>
            <a:r>
              <a:rPr lang="en-GB" dirty="0"/>
              <a:t>seems wrong </a:t>
            </a:r>
            <a:r>
              <a:rPr lang="en-GB" dirty="0" smtClean="0"/>
              <a:t>to say that </a:t>
            </a:r>
            <a:r>
              <a:rPr lang="en-GB" dirty="0"/>
              <a:t>just because someone is uneducated and </a:t>
            </a:r>
            <a:r>
              <a:rPr lang="en-GB" dirty="0" smtClean="0"/>
              <a:t>poor, they </a:t>
            </a:r>
            <a:r>
              <a:rPr lang="en-GB" dirty="0"/>
              <a:t>cannot be moral. </a:t>
            </a:r>
            <a:endParaRPr lang="en-GB" dirty="0" smtClean="0"/>
          </a:p>
          <a:p>
            <a:pPr>
              <a:spcAft>
                <a:spcPts val="1000"/>
              </a:spcAft>
            </a:pPr>
            <a:r>
              <a:rPr lang="en-GB" dirty="0" smtClean="0"/>
              <a:t>If they have to overcome greater struggle with vice, this might be </a:t>
            </a:r>
            <a:r>
              <a:rPr lang="en-GB" i="1" dirty="0" smtClean="0"/>
              <a:t>better</a:t>
            </a:r>
            <a:r>
              <a:rPr lang="en-GB" dirty="0" smtClean="0"/>
              <a:t> than always being motivated to do the right thing.</a:t>
            </a:r>
            <a:endParaRPr lang="en-GB" dirty="0"/>
          </a:p>
          <a:p>
            <a:pPr>
              <a:spcAft>
                <a:spcPts val="1000"/>
              </a:spcAft>
            </a:pP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845" y="404664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Strengths and weaknesses: ELITIST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7158" y="1500174"/>
            <a:ext cx="7286676" cy="14287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Applying virtue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427168" cy="484632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The difficulty is that the theory is concerned with more than actions. It is concerned with the character of the individual.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We must look at the upbringing, education and behaviour of people on a day-to-day basis.</a:t>
            </a:r>
          </a:p>
          <a:p>
            <a:pPr>
              <a:spcAft>
                <a:spcPts val="1200"/>
              </a:spcAft>
            </a:pPr>
            <a:r>
              <a:rPr lang="en-GB" dirty="0"/>
              <a:t>Virtue ethics is </a:t>
            </a:r>
            <a:r>
              <a:rPr lang="en-GB" dirty="0" smtClean="0"/>
              <a:t>relativistic, </a:t>
            </a:r>
            <a:r>
              <a:rPr lang="en-GB" dirty="0"/>
              <a:t>so we should consider each scenario differently.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We </a:t>
            </a:r>
            <a:r>
              <a:rPr lang="en-GB" dirty="0"/>
              <a:t>need to apply virtue ethics to a scenario by considering its wider context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Applying virtue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96285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Who are the moral agents?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What sort of characteristics should they be demonstrating?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Is the act good for them and/or for society?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dirty="0"/>
              <a:t>Would certain options encourage bad or good habits if chosen?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What </a:t>
            </a:r>
            <a:r>
              <a:rPr lang="en-GB" dirty="0"/>
              <a:t>would be the most virtuous thing to do – considering a number of virtues?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Are there conflicting virtues – does one option reflect one virtue and another a different virtue?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To what extent do your conclusions depend on agreement about what virtues there are?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dirty="0" smtClean="0"/>
              <a:t>Do these conclusions seem unreasonable / reasonable?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786578" y="285728"/>
            <a:ext cx="2143140" cy="264318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ysClr val="windowText" lastClr="000000"/>
                </a:solidFill>
              </a:rPr>
              <a:t>What we have to consider for each scenario</a:t>
            </a:r>
            <a:endParaRPr lang="en-GB" sz="3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7239000" cy="11430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GB" sz="5000" dirty="0" smtClean="0"/>
              <a:t>What is the scenario?</a:t>
            </a:r>
            <a:endParaRPr lang="en-GB" sz="5000" dirty="0"/>
          </a:p>
        </p:txBody>
      </p:sp>
      <p:sp>
        <p:nvSpPr>
          <p:cNvPr id="4" name="Snip Single Corner Rectangle 3"/>
          <p:cNvSpPr/>
          <p:nvPr/>
        </p:nvSpPr>
        <p:spPr>
          <a:xfrm>
            <a:off x="428596" y="2285992"/>
            <a:ext cx="8429684" cy="4214842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7929586" y="500042"/>
            <a:ext cx="1000132" cy="1500198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200" b="1" dirty="0" smtClean="0"/>
              <a:t>1</a:t>
            </a:r>
            <a:endParaRPr lang="en-GB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7239000" cy="11430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GB" sz="4500" dirty="0" smtClean="0"/>
              <a:t>Who are the moral agents?</a:t>
            </a:r>
          </a:p>
        </p:txBody>
      </p:sp>
      <p:sp>
        <p:nvSpPr>
          <p:cNvPr id="4" name="Snip Single Corner Rectangle 3"/>
          <p:cNvSpPr/>
          <p:nvPr/>
        </p:nvSpPr>
        <p:spPr>
          <a:xfrm>
            <a:off x="428596" y="2285992"/>
            <a:ext cx="8429684" cy="4214842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7929586" y="500042"/>
            <a:ext cx="1000132" cy="1500198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200" b="1" dirty="0" smtClean="0"/>
              <a:t>2</a:t>
            </a:r>
            <a:endParaRPr lang="en-GB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7239000" cy="11430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 algn="ctr">
              <a:spcAft>
                <a:spcPts val="1200"/>
              </a:spcAft>
              <a:buNone/>
            </a:pPr>
            <a:r>
              <a:rPr lang="en-GB" sz="3000" dirty="0" smtClean="0"/>
              <a:t>Is the act good for them or good for society?</a:t>
            </a:r>
          </a:p>
        </p:txBody>
      </p:sp>
      <p:sp>
        <p:nvSpPr>
          <p:cNvPr id="4" name="Snip Single Corner Rectangle 3"/>
          <p:cNvSpPr/>
          <p:nvPr/>
        </p:nvSpPr>
        <p:spPr>
          <a:xfrm>
            <a:off x="428596" y="2285992"/>
            <a:ext cx="8429684" cy="4214842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7929586" y="500042"/>
            <a:ext cx="1000132" cy="1500198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200" b="1" dirty="0" smtClean="0"/>
              <a:t>3</a:t>
            </a:r>
            <a:endParaRPr lang="en-GB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GB" sz="6000" dirty="0" smtClean="0"/>
              <a:t>“We are what we repeatedly do. Excellence, then, is not an act but a habit.”</a:t>
            </a:r>
            <a:r>
              <a:rPr lang="en-GB" sz="7200" dirty="0" smtClean="0"/>
              <a:t> </a:t>
            </a:r>
            <a:r>
              <a:rPr lang="en-GB" sz="4800" dirty="0" smtClean="0"/>
              <a:t/>
            </a:r>
            <a:br>
              <a:rPr lang="en-GB" sz="4800" dirty="0" smtClean="0"/>
            </a:br>
            <a:endParaRPr lang="en-GB" sz="4500" dirty="0" smtClean="0"/>
          </a:p>
          <a:p>
            <a:pPr algn="ctr">
              <a:buNone/>
            </a:pPr>
            <a:r>
              <a:rPr lang="en-GB" sz="4500" dirty="0" smtClean="0"/>
              <a:t>Aristotle</a:t>
            </a:r>
            <a:endParaRPr lang="en-GB" sz="4500" dirty="0"/>
          </a:p>
        </p:txBody>
      </p:sp>
      <p:pic>
        <p:nvPicPr>
          <p:cNvPr id="4" name="Picture 3" descr="aristotl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57336">
            <a:off x="6446085" y="4564068"/>
            <a:ext cx="1545649" cy="2033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7239000" cy="11430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GB" sz="3000" dirty="0" smtClean="0"/>
              <a:t>Would certain actions encourage good or bad habits?</a:t>
            </a:r>
            <a:endParaRPr lang="en-GB" sz="3000" dirty="0"/>
          </a:p>
        </p:txBody>
      </p:sp>
      <p:sp>
        <p:nvSpPr>
          <p:cNvPr id="4" name="Snip Single Corner Rectangle 3"/>
          <p:cNvSpPr/>
          <p:nvPr/>
        </p:nvSpPr>
        <p:spPr>
          <a:xfrm>
            <a:off x="428596" y="2285992"/>
            <a:ext cx="8429684" cy="4214842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7929586" y="500042"/>
            <a:ext cx="1000132" cy="1500198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200" b="1" dirty="0" smtClean="0"/>
              <a:t>4</a:t>
            </a:r>
            <a:endParaRPr lang="en-GB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7239000" cy="11430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GB" sz="2800" dirty="0" smtClean="0"/>
              <a:t>What would be the most virtuous thing to do – considering a number of </a:t>
            </a:r>
            <a:r>
              <a:rPr lang="en-GB" sz="2800" dirty="0" smtClean="0"/>
              <a:t>virtues?</a:t>
            </a:r>
            <a:endParaRPr lang="en-GB" sz="2800" dirty="0" smtClean="0"/>
          </a:p>
        </p:txBody>
      </p:sp>
      <p:sp>
        <p:nvSpPr>
          <p:cNvPr id="4" name="Snip Single Corner Rectangle 3"/>
          <p:cNvSpPr/>
          <p:nvPr/>
        </p:nvSpPr>
        <p:spPr>
          <a:xfrm>
            <a:off x="428596" y="2285992"/>
            <a:ext cx="8429684" cy="4214842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7929586" y="500042"/>
            <a:ext cx="1000132" cy="1500198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200" b="1" dirty="0" smtClean="0"/>
              <a:t>5</a:t>
            </a:r>
            <a:endParaRPr lang="en-GB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7239000" cy="11430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 algn="ctr">
              <a:spcAft>
                <a:spcPts val="1200"/>
              </a:spcAft>
              <a:buNone/>
            </a:pPr>
            <a:r>
              <a:rPr lang="en-GB" sz="2700" dirty="0" smtClean="0"/>
              <a:t>Are there conflicting virtues – does one </a:t>
            </a:r>
            <a:r>
              <a:rPr lang="en-GB" sz="2700" dirty="0" smtClean="0"/>
              <a:t>act </a:t>
            </a:r>
            <a:r>
              <a:rPr lang="en-GB" sz="2700" dirty="0" smtClean="0"/>
              <a:t>reflect one virtue and </a:t>
            </a:r>
            <a:r>
              <a:rPr lang="en-GB" sz="2700" dirty="0" smtClean="0"/>
              <a:t>another, another?</a:t>
            </a:r>
            <a:endParaRPr lang="en-GB" sz="2700" dirty="0" smtClean="0"/>
          </a:p>
        </p:txBody>
      </p:sp>
      <p:sp>
        <p:nvSpPr>
          <p:cNvPr id="4" name="Snip Single Corner Rectangle 3"/>
          <p:cNvSpPr/>
          <p:nvPr/>
        </p:nvSpPr>
        <p:spPr>
          <a:xfrm>
            <a:off x="428596" y="2285992"/>
            <a:ext cx="8429684" cy="4214842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7929586" y="500042"/>
            <a:ext cx="1000132" cy="1500198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200" b="1" dirty="0" smtClean="0"/>
              <a:t>6</a:t>
            </a:r>
            <a:endParaRPr lang="en-GB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7239000" cy="13573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0" algn="ctr">
              <a:spcAft>
                <a:spcPts val="1200"/>
              </a:spcAft>
              <a:buNone/>
            </a:pPr>
            <a:r>
              <a:rPr lang="en-GB" sz="2700" dirty="0" smtClean="0"/>
              <a:t>To what extent are your conclusions dependent on agreement about what virtues should be?</a:t>
            </a:r>
          </a:p>
        </p:txBody>
      </p:sp>
      <p:sp>
        <p:nvSpPr>
          <p:cNvPr id="4" name="Snip Single Corner Rectangle 3"/>
          <p:cNvSpPr/>
          <p:nvPr/>
        </p:nvSpPr>
        <p:spPr>
          <a:xfrm>
            <a:off x="428596" y="2285992"/>
            <a:ext cx="8429684" cy="4214842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7929586" y="500042"/>
            <a:ext cx="1000132" cy="1500198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200" b="1" dirty="0" smtClean="0"/>
              <a:t>7</a:t>
            </a:r>
            <a:endParaRPr lang="en-GB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7239000" cy="11430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GB" sz="3600" b="1" dirty="0" smtClean="0"/>
              <a:t>Are these conclusions reasonable?</a:t>
            </a:r>
            <a:endParaRPr lang="en-GB" sz="3600" b="1" dirty="0"/>
          </a:p>
        </p:txBody>
      </p:sp>
      <p:sp>
        <p:nvSpPr>
          <p:cNvPr id="4" name="Snip Single Corner Rectangle 3"/>
          <p:cNvSpPr/>
          <p:nvPr/>
        </p:nvSpPr>
        <p:spPr>
          <a:xfrm>
            <a:off x="428596" y="2285992"/>
            <a:ext cx="8429684" cy="4214842"/>
          </a:xfrm>
          <a:prstGeom prst="snip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7929586" y="500042"/>
            <a:ext cx="1000132" cy="1500198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200" b="1" dirty="0" smtClean="0"/>
              <a:t>8</a:t>
            </a:r>
            <a:endParaRPr lang="en-GB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GB" sz="8000" dirty="0" smtClean="0"/>
              <a:t>“Happiness depends upon ourselves.” </a:t>
            </a:r>
            <a:r>
              <a:rPr lang="en-GB" sz="4800" dirty="0" smtClean="0"/>
              <a:t/>
            </a:r>
            <a:br>
              <a:rPr lang="en-GB" sz="4800" dirty="0" smtClean="0"/>
            </a:br>
            <a:endParaRPr lang="en-GB" sz="4500" dirty="0" smtClean="0"/>
          </a:p>
          <a:p>
            <a:pPr algn="ctr">
              <a:buNone/>
            </a:pPr>
            <a:r>
              <a:rPr lang="en-GB" sz="4500" dirty="0" smtClean="0"/>
              <a:t>Aristotle</a:t>
            </a:r>
            <a:endParaRPr lang="en-GB" sz="4500" dirty="0"/>
          </a:p>
        </p:txBody>
      </p:sp>
      <p:pic>
        <p:nvPicPr>
          <p:cNvPr id="4" name="Picture 3" descr="aristotl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57336">
            <a:off x="6446083" y="4636078"/>
            <a:ext cx="1545649" cy="2033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26993">
            <a:off x="7600939" y="128017"/>
            <a:ext cx="1223968" cy="235256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3528" y="4910760"/>
            <a:ext cx="7143800" cy="12858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virtue ethics?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7"/>
            <a:ext cx="7239000" cy="472413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GB" dirty="0"/>
              <a:t>Most ethical theories suggest a set of principles or rules than all human beings are bound by.</a:t>
            </a:r>
          </a:p>
          <a:p>
            <a:pPr>
              <a:spcAft>
                <a:spcPts val="1200"/>
              </a:spcAft>
            </a:pPr>
            <a:r>
              <a:rPr lang="en-GB" dirty="0"/>
              <a:t>Consequentialism – the Greatest Good for the Greatest Number</a:t>
            </a:r>
          </a:p>
          <a:p>
            <a:pPr>
              <a:spcAft>
                <a:spcPts val="1200"/>
              </a:spcAft>
            </a:pPr>
            <a:r>
              <a:rPr lang="en-GB" dirty="0"/>
              <a:t>Kantianism – the Universal Law</a:t>
            </a:r>
          </a:p>
          <a:p>
            <a:pPr>
              <a:spcAft>
                <a:spcPts val="1200"/>
              </a:spcAft>
            </a:pPr>
            <a:endParaRPr lang="en-GB" sz="1500" dirty="0" smtClean="0"/>
          </a:p>
          <a:p>
            <a:pPr>
              <a:spcAft>
                <a:spcPts val="1200"/>
              </a:spcAft>
            </a:pPr>
            <a:r>
              <a:rPr lang="en-GB" dirty="0" smtClean="0"/>
              <a:t>Virtue ethics is different: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It concentrates on the idea of the </a:t>
            </a:r>
            <a:r>
              <a:rPr lang="en-GB" b="1" dirty="0" smtClean="0"/>
              <a:t>human character </a:t>
            </a:r>
            <a:r>
              <a:rPr lang="en-GB" dirty="0" smtClean="0"/>
              <a:t>and asks how </a:t>
            </a:r>
            <a:r>
              <a:rPr lang="en-GB" b="1" dirty="0" smtClean="0"/>
              <a:t>you can be a better person</a:t>
            </a:r>
            <a:r>
              <a:rPr lang="en-GB" dirty="0" smtClean="0"/>
              <a:t>. </a:t>
            </a:r>
          </a:p>
        </p:txBody>
      </p:sp>
      <p:pic>
        <p:nvPicPr>
          <p:cNvPr id="5" name="Picture 4" descr="image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26993">
            <a:off x="7600938" y="4377421"/>
            <a:ext cx="1223968" cy="2352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85728"/>
            <a:ext cx="8721602" cy="748684"/>
          </a:xfrm>
        </p:spPr>
        <p:txBody>
          <a:bodyPr/>
          <a:lstStyle/>
          <a:p>
            <a:pPr algn="ctr"/>
            <a:r>
              <a:rPr lang="en-GB" dirty="0" smtClean="0"/>
              <a:t>Three approaches to ethics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86124"/>
            <a:ext cx="2828916" cy="17859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lvl="2" indent="0" algn="ctr">
              <a:buNone/>
            </a:pPr>
            <a:r>
              <a:rPr lang="en-GB" dirty="0" smtClean="0">
                <a:solidFill>
                  <a:schemeClr val="tx1"/>
                </a:solidFill>
              </a:rPr>
              <a:t>VIRTUE ETHICS</a:t>
            </a:r>
          </a:p>
          <a:p>
            <a:pPr marL="0" lvl="2" indent="0" algn="ctr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lvl="2" indent="0" algn="ctr">
              <a:buNone/>
            </a:pPr>
            <a:r>
              <a:rPr lang="en-GB" dirty="0" smtClean="0">
                <a:solidFill>
                  <a:schemeClr val="tx1"/>
                </a:solidFill>
              </a:rPr>
              <a:t>IT IS THE STATE A PERSON IS IN WHEN PERFORMING AN ACTION THAT MATTERS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15084" y="3286124"/>
            <a:ext cx="2828916" cy="17859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 fontScale="92500" lnSpcReduction="20000"/>
          </a:bodyPr>
          <a:lstStyle/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CONSEQUENTIALISM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None/>
              <a:tabLst/>
              <a:defRPr/>
            </a:pPr>
            <a:endParaRPr lang="en-GB" sz="2000" dirty="0" smtClean="0"/>
          </a:p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END RESULT DETERMINES THE RIGHTNESS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WRONGNESS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43240" y="4365104"/>
            <a:ext cx="2828916" cy="1857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>
            <a:normAutofit lnSpcReduction="10000"/>
          </a:bodyPr>
          <a:lstStyle/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KANTIAN ETHICS</a:t>
            </a:r>
          </a:p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None/>
              <a:tabLst/>
              <a:defRPr/>
            </a:pPr>
            <a:endParaRPr lang="en-GB" sz="2000" dirty="0" smtClean="0"/>
          </a:p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ACTS ARE RIGHT OR WRONG IN THEMSELVES (DUTY)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43240" y="1714488"/>
            <a:ext cx="2828916" cy="10715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ACTION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714488"/>
            <a:ext cx="2828916" cy="10715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None/>
              <a:tabLst/>
              <a:defRPr/>
            </a:pPr>
            <a:r>
              <a:rPr lang="en-GB" sz="4500" b="1" dirty="0" smtClean="0">
                <a:solidFill>
                  <a:schemeClr val="tx1"/>
                </a:solidFill>
              </a:rPr>
              <a:t>PERSON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315084" y="1714488"/>
            <a:ext cx="2828916" cy="10715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60000"/>
              <a:buFont typeface="Wingdings"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>
            <a:stCxn id="8" idx="3"/>
            <a:endCxn id="7" idx="1"/>
          </p:cNvCxnSpPr>
          <p:nvPr/>
        </p:nvCxnSpPr>
        <p:spPr>
          <a:xfrm>
            <a:off x="2828916" y="2250261"/>
            <a:ext cx="31432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00760" y="2285992"/>
            <a:ext cx="31432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3" idx="0"/>
          </p:cNvCxnSpPr>
          <p:nvPr/>
        </p:nvCxnSpPr>
        <p:spPr>
          <a:xfrm rot="5400000">
            <a:off x="1171560" y="3028956"/>
            <a:ext cx="500066" cy="142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57708" y="2786058"/>
            <a:ext cx="14599" cy="15790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686688" y="3028956"/>
            <a:ext cx="500066" cy="142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6025" y="214290"/>
            <a:ext cx="2507975" cy="2319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323528" y="5229200"/>
            <a:ext cx="7500990" cy="11287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1143000"/>
          </a:xfrm>
        </p:spPr>
        <p:txBody>
          <a:bodyPr/>
          <a:lstStyle/>
          <a:p>
            <a:r>
              <a:rPr lang="en-GB" dirty="0" smtClean="0"/>
              <a:t>What is virtue ethics?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4610912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000"/>
              </a:spcAft>
            </a:pPr>
            <a:r>
              <a:rPr lang="en-GB" dirty="0" smtClean="0"/>
              <a:t>Utilitarians and Kantians think that “what is it right to do?” is the most important question in </a:t>
            </a:r>
            <a:r>
              <a:rPr lang="en-GB" dirty="0"/>
              <a:t>ethics. </a:t>
            </a:r>
            <a:r>
              <a:rPr lang="en-GB" dirty="0" smtClean="0"/>
              <a:t>They concentrate </a:t>
            </a:r>
            <a:r>
              <a:rPr lang="en-GB" dirty="0"/>
              <a:t>simply on </a:t>
            </a:r>
            <a:r>
              <a:rPr lang="en-GB" dirty="0" smtClean="0"/>
              <a:t>moral decision-making. </a:t>
            </a:r>
          </a:p>
          <a:p>
            <a:pPr>
              <a:spcAft>
                <a:spcPts val="1000"/>
              </a:spcAft>
            </a:pPr>
            <a:r>
              <a:rPr lang="en-GB" dirty="0" smtClean="0"/>
              <a:t>Virtue theory puts this the other way round – right character comes </a:t>
            </a:r>
            <a:r>
              <a:rPr lang="en-GB" b="1" dirty="0" smtClean="0"/>
              <a:t>BEFORE </a:t>
            </a:r>
            <a:r>
              <a:rPr lang="en-GB" dirty="0" smtClean="0"/>
              <a:t>right behaviour.</a:t>
            </a:r>
          </a:p>
          <a:p>
            <a:pPr>
              <a:spcAft>
                <a:spcPts val="1000"/>
              </a:spcAft>
            </a:pPr>
            <a:r>
              <a:rPr lang="en-GB" b="1" dirty="0"/>
              <a:t>“How should we be?” </a:t>
            </a:r>
            <a:r>
              <a:rPr lang="en-GB" dirty="0"/>
              <a:t>is the most important question, because it is only by becoming better people that we will do the right thing. </a:t>
            </a:r>
          </a:p>
          <a:p>
            <a:pPr>
              <a:spcAft>
                <a:spcPts val="1000"/>
              </a:spcAft>
            </a:pPr>
            <a:r>
              <a:rPr lang="en-GB" dirty="0" smtClean="0"/>
              <a:t>YOU HAVE TO HAVE THE RIGHT CHARACTER IN ORDER TO BE ABLE TO CHOOSE THE RIGHT ACTIONS. </a:t>
            </a:r>
          </a:p>
          <a:p>
            <a:pPr>
              <a:spcAft>
                <a:spcPts val="1000"/>
              </a:spcAft>
            </a:pPr>
            <a:r>
              <a:rPr lang="en-GB" dirty="0" smtClean="0"/>
              <a:t>Virtue </a:t>
            </a:r>
            <a:r>
              <a:rPr lang="en-GB" dirty="0"/>
              <a:t>theory is concerned </a:t>
            </a:r>
            <a:r>
              <a:rPr lang="en-GB" dirty="0" smtClean="0"/>
              <a:t>with </a:t>
            </a:r>
            <a:r>
              <a:rPr lang="en-GB" dirty="0"/>
              <a:t>the process of how to become a moral person. </a:t>
            </a:r>
            <a:r>
              <a:rPr lang="en-GB" dirty="0" smtClean="0"/>
              <a:t>Once </a:t>
            </a:r>
            <a:r>
              <a:rPr lang="en-GB" dirty="0"/>
              <a:t>you have become a moral person – you will do the right thing. </a:t>
            </a:r>
          </a:p>
          <a:p>
            <a:pPr>
              <a:spcAft>
                <a:spcPts val="1000"/>
              </a:spcAft>
            </a:pPr>
            <a:endParaRPr lang="en-GB" dirty="0" smtClean="0"/>
          </a:p>
          <a:p>
            <a:pPr>
              <a:spcAft>
                <a:spcPts val="1000"/>
              </a:spcAft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beginnings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00808"/>
            <a:ext cx="6303644" cy="489654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Virtue ethics actually came before Consequentialism and Kantian ethics – it was invented in Ancient Greece by a philosopher named ARISTOTLE.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Aristotle’s basic idea was that we can decide what it is for something to be in a </a:t>
            </a:r>
            <a:r>
              <a:rPr lang="en-GB" b="1" dirty="0" smtClean="0"/>
              <a:t>good state </a:t>
            </a:r>
            <a:r>
              <a:rPr lang="en-GB" dirty="0" smtClean="0"/>
              <a:t>by looking at its PURPOSE.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e.g. a good knife is one that cuts well.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The purpose of human life, said Aristotle, is to attain </a:t>
            </a:r>
            <a:r>
              <a:rPr lang="en-GB" b="1" dirty="0" smtClean="0"/>
              <a:t>HAPPINESS</a:t>
            </a:r>
            <a:r>
              <a:rPr lang="en-GB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This is what all of us aim at in our actions.</a:t>
            </a:r>
          </a:p>
          <a:p>
            <a:pPr>
              <a:spcAft>
                <a:spcPts val="1200"/>
              </a:spcAft>
            </a:pPr>
            <a:endParaRPr lang="en-GB" dirty="0" smtClean="0"/>
          </a:p>
        </p:txBody>
      </p:sp>
      <p:pic>
        <p:nvPicPr>
          <p:cNvPr id="13" name="Picture 12" descr="aristotl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20040"/>
            <a:ext cx="2201864" cy="289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ist2_3459685-baby-alien-cart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3376432"/>
            <a:ext cx="2285984" cy="3047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38086" y="1278003"/>
            <a:ext cx="7358114" cy="9286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072468"/>
          </a:xfrm>
        </p:spPr>
        <p:txBody>
          <a:bodyPr/>
          <a:lstStyle/>
          <a:p>
            <a:r>
              <a:rPr lang="en-GB" dirty="0" smtClean="0"/>
              <a:t>Actions And 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108"/>
            <a:ext cx="7239000" cy="5194628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GB" dirty="0" smtClean="0"/>
              <a:t>Aristotle believed that every human action is directed towards an aim.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GB" dirty="0" smtClean="0"/>
              <a:t>I get up in the morning because I want to go to work. 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GB" dirty="0" smtClean="0"/>
              <a:t>I go to work because I want to earn a living and have a career.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GB" dirty="0" smtClean="0"/>
              <a:t>I want earnings and career so that I can have a good life. </a:t>
            </a:r>
          </a:p>
        </p:txBody>
      </p:sp>
      <p:pic>
        <p:nvPicPr>
          <p:cNvPr id="4" name="Picture 3" descr="060sleepingDM_468x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14976"/>
            <a:ext cx="2014536" cy="1343024"/>
          </a:xfrm>
          <a:prstGeom prst="rect">
            <a:avLst/>
          </a:prstGeom>
        </p:spPr>
      </p:pic>
      <p:pic>
        <p:nvPicPr>
          <p:cNvPr id="5" name="Picture 4" descr="6a00d8341bfcfe53ef00e54f62487f8833-800w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3338" y="4941168"/>
            <a:ext cx="1492550" cy="1916832"/>
          </a:xfrm>
          <a:prstGeom prst="rect">
            <a:avLst/>
          </a:prstGeom>
        </p:spPr>
      </p:pic>
      <p:pic>
        <p:nvPicPr>
          <p:cNvPr id="6" name="Picture 5" descr="family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77065" y="5455625"/>
            <a:ext cx="2166935" cy="14023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143108" y="6072206"/>
            <a:ext cx="1500198" cy="158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57818" y="6143644"/>
            <a:ext cx="1500198" cy="158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 THEME GENETIC ENGINEERING</Template>
  <TotalTime>3374</TotalTime>
  <Words>1842</Words>
  <Application>Microsoft Office PowerPoint</Application>
  <PresentationFormat>On-screen Show (4:3)</PresentationFormat>
  <Paragraphs>193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Trebuchet MS</vt:lpstr>
      <vt:lpstr>Wingdings</vt:lpstr>
      <vt:lpstr>Wingdings 2</vt:lpstr>
      <vt:lpstr>Opulent</vt:lpstr>
      <vt:lpstr>VIRTUE ETHICS</vt:lpstr>
      <vt:lpstr>STARTER QUESTION</vt:lpstr>
      <vt:lpstr>PowerPoint Presentation</vt:lpstr>
      <vt:lpstr>PowerPoint Presentation</vt:lpstr>
      <vt:lpstr>What is virtue ethics?</vt:lpstr>
      <vt:lpstr>Three approaches to ethics</vt:lpstr>
      <vt:lpstr>What is virtue ethics?</vt:lpstr>
      <vt:lpstr>The beginnings</vt:lpstr>
      <vt:lpstr>Actions And aims</vt:lpstr>
      <vt:lpstr>The goal of humanity</vt:lpstr>
      <vt:lpstr>ActivitY </vt:lpstr>
      <vt:lpstr>What is a virtue?</vt:lpstr>
      <vt:lpstr>How do you work  out what a virtue is?</vt:lpstr>
      <vt:lpstr>The virtues</vt:lpstr>
      <vt:lpstr>EXAMPLE: Courage</vt:lpstr>
      <vt:lpstr>ActivitY</vt:lpstr>
      <vt:lpstr>Strengths and weaknesses: relativity</vt:lpstr>
      <vt:lpstr>Strengths and weaknesses: humanistic</vt:lpstr>
      <vt:lpstr>Strengths and weaknesses: individual freedom</vt:lpstr>
      <vt:lpstr>Strengths and weaknesses: accepts mistakes</vt:lpstr>
      <vt:lpstr>Strengths and weaknesses: individual freedom</vt:lpstr>
      <vt:lpstr>Strengths and weaknesses: HOW DO WE JUDGE PEOPLE?</vt:lpstr>
      <vt:lpstr>Strengths and weaknesses: virtue ≠ happiness</vt:lpstr>
      <vt:lpstr>Strengths and weaknesses: ELITIST</vt:lpstr>
      <vt:lpstr>Applying virtue theory</vt:lpstr>
      <vt:lpstr>Applying virtue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Morley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spencel09</dc:creator>
  <cp:lastModifiedBy>Zoe Johnson King</cp:lastModifiedBy>
  <cp:revision>117</cp:revision>
  <dcterms:created xsi:type="dcterms:W3CDTF">2009-11-19T11:43:45Z</dcterms:created>
  <dcterms:modified xsi:type="dcterms:W3CDTF">2014-09-02T13:11:58Z</dcterms:modified>
</cp:coreProperties>
</file>