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502" r:id="rId3"/>
    <p:sldId id="514" r:id="rId4"/>
    <p:sldId id="512" r:id="rId5"/>
    <p:sldId id="294" r:id="rId6"/>
    <p:sldId id="285" r:id="rId7"/>
    <p:sldId id="330" r:id="rId8"/>
    <p:sldId id="646" r:id="rId9"/>
    <p:sldId id="298" r:id="rId10"/>
    <p:sldId id="648" r:id="rId11"/>
    <p:sldId id="313" r:id="rId12"/>
    <p:sldId id="300" r:id="rId13"/>
    <p:sldId id="647" r:id="rId14"/>
    <p:sldId id="388" r:id="rId15"/>
    <p:sldId id="381" r:id="rId16"/>
    <p:sldId id="392" r:id="rId17"/>
    <p:sldId id="391" r:id="rId18"/>
    <p:sldId id="496" r:id="rId19"/>
    <p:sldId id="394" r:id="rId20"/>
    <p:sldId id="396" r:id="rId21"/>
    <p:sldId id="579" r:id="rId22"/>
    <p:sldId id="649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9817" autoAdjust="0"/>
  </p:normalViewPr>
  <p:slideViewPr>
    <p:cSldViewPr>
      <p:cViewPr varScale="1">
        <p:scale>
          <a:sx n="71" d="100"/>
          <a:sy n="71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255C7-D5DE-40A1-A9AB-1BFB68FA5331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26E78-10DB-4C52-8DC5-477927F459D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36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412776"/>
            <a:ext cx="5760640" cy="4110046"/>
          </a:xfrm>
        </p:spPr>
        <p:txBody>
          <a:bodyPr/>
          <a:lstStyle/>
          <a:p>
            <a:r>
              <a:rPr lang="en-GB" sz="10400" dirty="0" err="1" smtClean="0"/>
              <a:t>kantian</a:t>
            </a:r>
            <a:r>
              <a:rPr lang="en-GB" sz="10400" dirty="0" smtClean="0"/>
              <a:t> ETHICS</a:t>
            </a:r>
            <a:endParaRPr lang="en-GB" sz="10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0640" y="188640"/>
            <a:ext cx="2627784" cy="581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ETHICS BOWL</a:t>
            </a:r>
            <a:endParaRPr kumimoji="0" lang="en-GB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29" y="111668"/>
            <a:ext cx="2784267" cy="2085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3179">
            <a:off x="938685" y="4813477"/>
            <a:ext cx="3257059" cy="174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74494"/>
            <a:ext cx="2880320" cy="1916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2930052"/>
            <a:ext cx="7776864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PRINCIPLE OF UNIVERSALIZABILITY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6532"/>
            <a:ext cx="7715200" cy="4987936"/>
          </a:xfrm>
        </p:spPr>
        <p:txBody>
          <a:bodyPr>
            <a:normAutofit/>
          </a:bodyPr>
          <a:lstStyle/>
          <a:p>
            <a:r>
              <a:rPr lang="en-US" dirty="0" smtClean="0"/>
              <a:t>Kant thought that we can tell what our duties are by seeing whether our action can be </a:t>
            </a:r>
            <a:r>
              <a:rPr lang="en-US" i="1" dirty="0" smtClean="0"/>
              <a:t>universalized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We have to ask ourselves, “What if everybody did that?”</a:t>
            </a:r>
          </a:p>
          <a:p>
            <a:r>
              <a:rPr lang="en-US" dirty="0" smtClean="0"/>
              <a:t>E.g. murder cannot be universalized – if everybody murdered people who they did not like then there would be no people left!</a:t>
            </a:r>
          </a:p>
          <a:p>
            <a:r>
              <a:rPr lang="en-US" dirty="0" smtClean="0"/>
              <a:t>Lying cannot be universalized – if everybody lied then nobody would believe what anybody says, and lying would be pointless!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3179">
            <a:off x="6445362" y="221156"/>
            <a:ext cx="2501677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6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09" y="458279"/>
            <a:ext cx="7239000" cy="1202392"/>
          </a:xfrm>
        </p:spPr>
        <p:txBody>
          <a:bodyPr>
            <a:normAutofit/>
          </a:bodyPr>
          <a:lstStyle/>
          <a:p>
            <a:r>
              <a:rPr lang="en-GB" dirty="0"/>
              <a:t>The “categorical imperative”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09" y="2201354"/>
            <a:ext cx="6929486" cy="4320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Since moral laws must be universal, they cannot depend on a particular person’s circumstances or their desires.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Kant called these laws “</a:t>
            </a:r>
            <a:r>
              <a:rPr lang="en-GB" i="1" dirty="0" smtClean="0"/>
              <a:t>categorical imperatives</a:t>
            </a:r>
            <a:r>
              <a:rPr lang="en-GB" dirty="0" smtClean="0"/>
              <a:t>” – they identify principles that we should all always follow.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This is in contrast with “</a:t>
            </a:r>
            <a:r>
              <a:rPr lang="en-GB" i="1" dirty="0" smtClean="0"/>
              <a:t>hypothetical</a:t>
            </a:r>
            <a:r>
              <a:rPr lang="en-GB" dirty="0" smtClean="0"/>
              <a:t> </a:t>
            </a:r>
            <a:r>
              <a:rPr lang="en-GB" i="1" dirty="0" smtClean="0"/>
              <a:t>imperatives”</a:t>
            </a:r>
            <a:r>
              <a:rPr lang="en-GB" dirty="0" smtClean="0"/>
              <a:t> – principles that we should follow only </a:t>
            </a:r>
            <a:r>
              <a:rPr lang="en-GB" i="1" dirty="0" smtClean="0"/>
              <a:t>if</a:t>
            </a:r>
            <a:r>
              <a:rPr lang="en-GB" dirty="0" smtClean="0"/>
              <a:t> we have certain desires.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21" y="187937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Treating people as “ends in themselves”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594" y="1916832"/>
            <a:ext cx="7452774" cy="4680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GB" dirty="0" smtClean="0"/>
              <a:t>Kant thought that human reason was extremely valuable.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To respect other people’s reason, and their ability to discover and follow the moral law, </a:t>
            </a:r>
            <a:r>
              <a:rPr lang="en-GB" b="1" dirty="0" smtClean="0"/>
              <a:t>we must never </a:t>
            </a:r>
            <a:r>
              <a:rPr lang="en-GB" b="1" i="1" dirty="0" smtClean="0"/>
              <a:t>use</a:t>
            </a:r>
            <a:r>
              <a:rPr lang="en-GB" b="1" dirty="0" smtClean="0"/>
              <a:t> them for our own purposes</a:t>
            </a:r>
            <a:r>
              <a:rPr lang="en-GB" dirty="0" smtClean="0"/>
              <a:t>.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Kant expressed this by saying that we should never treat humanity “merely as a means” (to getting what we want), but “always as an end in itself”.</a:t>
            </a:r>
          </a:p>
          <a:p>
            <a:pPr>
              <a:spcAft>
                <a:spcPts val="1000"/>
              </a:spcAft>
            </a:pPr>
            <a:endParaRPr lang="en-GB" dirty="0"/>
          </a:p>
        </p:txBody>
      </p:sp>
      <p:pic>
        <p:nvPicPr>
          <p:cNvPr id="3074" name="Picture 2" descr="http://i1365.photobucket.com/albums/r747/ginbones/4b93e081e2c02dcf3fa6f251c4892e01_zps37fa1d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5389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What are our duties?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Which of these acts follow principles that could be universalized, and which depend on people’s desire for certain consequences?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A shopkeeper gives a customer the right change because he likes the customer.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A </a:t>
            </a:r>
            <a:r>
              <a:rPr lang="en-GB" sz="2400" dirty="0"/>
              <a:t>shopkeeper gives a customer the right change </a:t>
            </a:r>
            <a:r>
              <a:rPr lang="en-GB" sz="2400" dirty="0" smtClean="0"/>
              <a:t>because he thinks this is part of what all shopkeepers ought to do.</a:t>
            </a:r>
            <a:endParaRPr lang="en-GB" sz="24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A shopkeeper gives a customer the right change because he wants to maintain a good reputation.</a:t>
            </a:r>
          </a:p>
        </p:txBody>
      </p:sp>
      <p:pic>
        <p:nvPicPr>
          <p:cNvPr id="5" name="Picture 4" descr="http://productivelifeconcepts.com/wp-content/uploads/2013/01/Lets-Do-Th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799">
            <a:off x="6424091" y="316591"/>
            <a:ext cx="2544217" cy="16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en-ru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0"/>
            <a:ext cx="3000363" cy="2500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Strengths and weaknesses: easier to apply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72656"/>
          </a:xfrm>
          <a:prstGeom prst="snip1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GB" dirty="0" smtClean="0"/>
              <a:t>Kantian ethics is often easier to apply to particular cases then consequentialism.</a:t>
            </a:r>
          </a:p>
          <a:p>
            <a:pPr>
              <a:spcAft>
                <a:spcPts val="1000"/>
              </a:spcAft>
            </a:pPr>
            <a:r>
              <a:rPr lang="en-GB" b="1" dirty="0" smtClean="0"/>
              <a:t>We do not have to know all of the consequences of an action to know whether it is wrong.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We just have to know what </a:t>
            </a:r>
            <a:r>
              <a:rPr lang="en-GB" i="1" dirty="0" smtClean="0"/>
              <a:t>kind</a:t>
            </a:r>
            <a:r>
              <a:rPr lang="en-GB" dirty="0" smtClean="0"/>
              <a:t> of action it is. Presumably we do know that, as we are thinking about doing it!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This is much easier to think about when we are trying to work out what to do.</a:t>
            </a:r>
          </a:p>
          <a:p>
            <a:pPr marL="0" indent="0">
              <a:spcAft>
                <a:spcPts val="1000"/>
              </a:spcAft>
              <a:buNone/>
            </a:pPr>
            <a:endParaRPr lang="en-GB" dirty="0" smtClean="0"/>
          </a:p>
          <a:p>
            <a:pPr>
              <a:spcAft>
                <a:spcPts val="1000"/>
              </a:spcAft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ight_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796" y="0"/>
            <a:ext cx="3786204" cy="3500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Strengths and weaknesses: encourages autonomy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715200" cy="4672656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Kant thought it was important for people to work out for themselves what is right and wrong, using their reason.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This is better than blind reliance on authority – law, parents, sacred texts etc.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Kant said that we are only truly </a:t>
            </a:r>
            <a:r>
              <a:rPr lang="en-GB" i="1" dirty="0" smtClean="0"/>
              <a:t>free</a:t>
            </a:r>
            <a:r>
              <a:rPr lang="en-GB" dirty="0" smtClean="0"/>
              <a:t> when we choose our principles of action for ourselves.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He really wants us to think about it!!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manism_7375711_s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2974" y="4286571"/>
            <a:ext cx="2571429" cy="2571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humanism_7375711_s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571" y="0"/>
            <a:ext cx="2571429" cy="2571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643050"/>
            <a:ext cx="7239000" cy="48463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Kant’s principle of treating everyone as an end in themselves encourages respect for all persons.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Kant would not allow biases or prejudice to affect our moral thinking.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Since we have to do our duty </a:t>
            </a:r>
            <a:r>
              <a:rPr lang="en-GB" i="1" dirty="0" smtClean="0"/>
              <a:t>out of good will alone</a:t>
            </a:r>
            <a:r>
              <a:rPr lang="en-GB" dirty="0" smtClean="0"/>
              <a:t> for our action to be good, we cannot allow our feelings toward people to affect our moral thinking.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Strengths and weaknesses:</a:t>
            </a:r>
            <a:br>
              <a:rPr lang="en-GB" dirty="0" smtClean="0"/>
            </a:br>
            <a:r>
              <a:rPr lang="en-GB" dirty="0" smtClean="0"/>
              <a:t>encourages respect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f.ltkcdn.net/antiques/images/std/136475-370x400-jsw_antique_balance_sc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462">
            <a:off x="5981356" y="-1508"/>
            <a:ext cx="3524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39000" cy="1143000"/>
          </a:xfrm>
          <a:prstGeom prst="snip1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Strengths and weaknesses: promotes equality</a:t>
            </a:r>
            <a:endParaRPr lang="en-GB" dirty="0"/>
          </a:p>
        </p:txBody>
      </p:sp>
      <p:pic>
        <p:nvPicPr>
          <p:cNvPr id="7" name="Picture 4" descr="http://cf.ltkcdn.net/antiques/images/std/136475-370x400-jsw_antique_balance_sc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294">
            <a:off x="-355349" y="3166845"/>
            <a:ext cx="3524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488832" cy="5025740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The test of universalizability ensures that we cannot treat people unfairly in our moral principles.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A principle like “all men can vote but women cannot” would not be accepted by half of the moral agents in the world!!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For Kant, the human is the focal point of morality. It is our common humanity that makes us moral agents &amp; makes us valuable.</a:t>
            </a:r>
          </a:p>
          <a:p>
            <a:pPr>
              <a:spcAft>
                <a:spcPts val="1200"/>
              </a:spcAft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783080"/>
            <a:ext cx="7571184" cy="4781128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GB" b="1" dirty="0" smtClean="0"/>
              <a:t>Kant claims that the moral laws identify actions that are </a:t>
            </a:r>
            <a:r>
              <a:rPr lang="en-GB" b="1" i="1" dirty="0" smtClean="0"/>
              <a:t>always</a:t>
            </a:r>
            <a:r>
              <a:rPr lang="en-GB" b="1" dirty="0" smtClean="0"/>
              <a:t> wrong, no matter what the circumstances.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This is very implausible.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Even his most famous examples are not very convincing: in some circumstances, breaking a promise might save hundreds of lives!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Even killing someone might save more lives!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It looks like consequences </a:t>
            </a:r>
            <a:r>
              <a:rPr lang="en-GB" i="1" dirty="0" smtClean="0"/>
              <a:t>do </a:t>
            </a:r>
            <a:r>
              <a:rPr lang="en-GB" dirty="0" smtClean="0"/>
              <a:t>matter.</a:t>
            </a:r>
            <a:endParaRPr lang="en-GB" dirty="0"/>
          </a:p>
          <a:p>
            <a:pPr>
              <a:spcAft>
                <a:spcPts val="1000"/>
              </a:spcAft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5" y="404664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Strengths and weaknesses: are any acts really </a:t>
            </a:r>
            <a:r>
              <a:rPr lang="en-GB" i="1" dirty="0" smtClean="0"/>
              <a:t>always</a:t>
            </a:r>
            <a:r>
              <a:rPr lang="en-GB" dirty="0" smtClean="0"/>
              <a:t> wrong?</a:t>
            </a:r>
            <a:endParaRPr lang="en-GB" dirty="0"/>
          </a:p>
        </p:txBody>
      </p:sp>
      <p:pic>
        <p:nvPicPr>
          <p:cNvPr id="7172" name="Picture 4" descr="https://encrypted-tbn1.gstatic.com/images?q=tbn:ANd9GcRjsIJwe3a7bLq3pcHUT3KXSmmc8WAefpzGaIEWzL8rzTdnS19qNy_jsY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88" y="1628800"/>
            <a:ext cx="1643447" cy="164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graduatingsuccess.files.wordpress.com/2010/05/unclear-dir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7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10001" y="1628800"/>
            <a:ext cx="7572428" cy="36735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Strengths and weaknesses: too general &amp; vague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00808"/>
            <a:ext cx="7670656" cy="50143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Kantian ethics can be difficult to apply to particular cases because it is not clear which “principle” lies behind each particular action.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E.g., is my action </a:t>
            </a:r>
            <a:r>
              <a:rPr lang="en-GB" i="1" dirty="0" smtClean="0"/>
              <a:t>lying?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Is it </a:t>
            </a:r>
            <a:r>
              <a:rPr lang="en-GB" i="1" dirty="0" smtClean="0"/>
              <a:t>lying to make someone feel better?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Is it </a:t>
            </a:r>
            <a:r>
              <a:rPr lang="en-GB" i="1" dirty="0" smtClean="0"/>
              <a:t>lying to make someone feel better because I need them to do something for me?</a:t>
            </a:r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85720" y="5445224"/>
            <a:ext cx="8175852" cy="10001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600" dirty="0" smtClean="0"/>
              <a:t>If we describe the action specifically enough, then we could “universalize” pretty much anything.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inkingcapwhoa_col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181" y="0"/>
            <a:ext cx="2158820" cy="2500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6779096" cy="49628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Think </a:t>
            </a:r>
            <a:r>
              <a:rPr lang="en-GB" dirty="0"/>
              <a:t>of as many different motivations as you can for why this person might be helping someone:</a:t>
            </a:r>
          </a:p>
          <a:p>
            <a:pPr>
              <a:spcAft>
                <a:spcPts val="1200"/>
              </a:spcAft>
            </a:pPr>
            <a:endParaRPr lang="en-GB" dirty="0"/>
          </a:p>
          <a:p>
            <a:pPr>
              <a:spcAft>
                <a:spcPts val="1200"/>
              </a:spcAft>
            </a:pPr>
            <a:endParaRPr lang="en-GB" dirty="0"/>
          </a:p>
          <a:p>
            <a:pPr>
              <a:spcAft>
                <a:spcPts val="1200"/>
              </a:spcAft>
            </a:pPr>
            <a:endParaRPr lang="en-GB" sz="4800" dirty="0"/>
          </a:p>
          <a:p>
            <a:pPr>
              <a:spcAft>
                <a:spcPts val="1200"/>
              </a:spcAft>
            </a:pPr>
            <a:endParaRPr lang="en-GB" dirty="0"/>
          </a:p>
          <a:p>
            <a:pPr>
              <a:spcAft>
                <a:spcPts val="1200"/>
              </a:spcAft>
            </a:pPr>
            <a:r>
              <a:rPr lang="en-GB" b="1" dirty="0"/>
              <a:t>Do some of the motivations make the act better than others</a:t>
            </a:r>
            <a:r>
              <a:rPr lang="en-GB" b="1" dirty="0" smtClean="0"/>
              <a:t>?</a:t>
            </a:r>
            <a:endParaRPr lang="en-GB" b="1" dirty="0"/>
          </a:p>
        </p:txBody>
      </p:sp>
      <p:pic>
        <p:nvPicPr>
          <p:cNvPr id="13314" name="Picture 2" descr="http://tjbrearton.files.wordpress.com/2011/08/052710-ella-br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09" y="2996952"/>
            <a:ext cx="3802478" cy="25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Strengths and weaknesses: cold and impersonal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571184" cy="4798316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When we are actually making moral decisions, love and compassion matter.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The requirement to be motivated </a:t>
            </a:r>
            <a:r>
              <a:rPr lang="en-GB" i="1" dirty="0" smtClean="0"/>
              <a:t>only</a:t>
            </a:r>
            <a:r>
              <a:rPr lang="en-GB" dirty="0" smtClean="0"/>
              <a:t> by a sense of duty makes morality too cold and impersonal.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If my child is drowning and I save her because I love her, how can my action be </a:t>
            </a:r>
            <a:r>
              <a:rPr lang="en-GB" i="1" dirty="0" smtClean="0"/>
              <a:t>morally wrong</a:t>
            </a:r>
            <a:r>
              <a:rPr lang="en-GB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We should help people because we care about them, not because of a sense of duty!!</a:t>
            </a:r>
          </a:p>
        </p:txBody>
      </p:sp>
      <p:pic>
        <p:nvPicPr>
          <p:cNvPr id="8194" name="Picture 2" descr="https://encrypted-tbn3.gstatic.com/images?q=tbn:ANd9GcQcN6rAQGSHl1tCBhtitYytUiiR_JYSrJgXoJdFOBpdT1eEc6zY8XicpIj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09" y="271590"/>
            <a:ext cx="18097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3.gstatic.com/images?q=tbn:ANd9GcStgN1Qpzt6o0_MseT9iH1PTmQVwOOg_-yIytotplVdT__v9iLGLUwcr5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483">
            <a:off x="6892708" y="156008"/>
            <a:ext cx="2423260" cy="194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Strengths and weaknesses: what if duties conflict?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7644"/>
            <a:ext cx="7472386" cy="49275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Kantian ethics gives us no guidance as to what to do when duties conflict – this seems not to have occurred to him!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E.g. Promise-keeping is a duty, but what if I have promised to two different people to be in two places at the same time?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What if I have promised to lie to someone?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What if I three people are drowning and I only have time to save one of them?</a:t>
            </a:r>
          </a:p>
          <a:p>
            <a:pPr>
              <a:spcAft>
                <a:spcPts val="1200"/>
              </a:spcAft>
            </a:pPr>
            <a:r>
              <a:rPr lang="en-GB" b="1" dirty="0" smtClean="0"/>
              <a:t>Moral dilemmas are real </a:t>
            </a:r>
            <a:r>
              <a:rPr lang="en-GB" dirty="0" smtClean="0"/>
              <a:t>– there are times when we violate a duty no matter what we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ActivitY</a:t>
            </a:r>
            <a:r>
              <a:rPr lang="en-GB" dirty="0" smtClean="0"/>
              <a:t> – DEBATE!!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5389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“Kantian ethics is a better ethical theory than consequentialism”.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Do you agree?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Half the group are going to argue for Kantian ethics, whilst the other half argue for consequentialism.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You must take notes as the other team is arguing as you will hav</a:t>
            </a:r>
            <a:r>
              <a:rPr lang="en-GB" sz="2400" dirty="0" smtClean="0"/>
              <a:t>e the chance to respond afterwards!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You hav</a:t>
            </a:r>
            <a:r>
              <a:rPr lang="en-GB" sz="2400" dirty="0" smtClean="0"/>
              <a:t>e 5 MINUTES TO PREPARE…</a:t>
            </a:r>
            <a:endParaRPr lang="en-GB" sz="2400" dirty="0" smtClean="0"/>
          </a:p>
        </p:txBody>
      </p:sp>
      <p:pic>
        <p:nvPicPr>
          <p:cNvPr id="5" name="Picture 4" descr="http://productivelifeconcepts.com/wp-content/uploads/2013/01/Lets-Do-Th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799">
            <a:off x="6424091" y="316591"/>
            <a:ext cx="2544217" cy="16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GB" sz="8000" dirty="0" smtClean="0"/>
              <a:t>“Do your duty though the heavens fall.” </a:t>
            </a:r>
            <a:r>
              <a:rPr lang="en-GB" sz="4800" dirty="0" smtClean="0"/>
              <a:t/>
            </a:r>
            <a:br>
              <a:rPr lang="en-GB" sz="4800" dirty="0" smtClean="0"/>
            </a:br>
            <a:endParaRPr lang="en-GB" sz="4500" dirty="0" smtClean="0"/>
          </a:p>
          <a:p>
            <a:pPr algn="ctr">
              <a:buNone/>
            </a:pPr>
            <a:r>
              <a:rPr lang="en-GB" sz="4500" dirty="0" smtClean="0"/>
              <a:t>Immanuel Kant</a:t>
            </a:r>
            <a:endParaRPr lang="en-GB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GB" sz="6000" dirty="0" smtClean="0"/>
              <a:t>“Good will, like a jewel, shines forth as something that contains its whole value within itself.”</a:t>
            </a:r>
            <a:r>
              <a:rPr lang="en-GB" sz="7200" dirty="0" smtClean="0"/>
              <a:t> </a:t>
            </a:r>
            <a:r>
              <a:rPr lang="en-GB" sz="4800" dirty="0" smtClean="0"/>
              <a:t/>
            </a:r>
            <a:br>
              <a:rPr lang="en-GB" sz="4800" dirty="0" smtClean="0"/>
            </a:br>
            <a:endParaRPr lang="en-GB" sz="4500" dirty="0" smtClean="0"/>
          </a:p>
          <a:p>
            <a:pPr algn="ctr">
              <a:buNone/>
            </a:pPr>
            <a:r>
              <a:rPr lang="en-GB" sz="4500" dirty="0" smtClean="0"/>
              <a:t>Immanuel Kant</a:t>
            </a:r>
            <a:endParaRPr lang="en-GB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was </a:t>
            </a:r>
            <a:r>
              <a:rPr lang="en-GB" dirty="0" err="1" smtClean="0"/>
              <a:t>kant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6303644" cy="4896544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Kant was basically a really weird guy.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He was born in a tiny village in Germany called </a:t>
            </a:r>
            <a:r>
              <a:rPr lang="en-GB" dirty="0" err="1" smtClean="0"/>
              <a:t>Königsberg</a:t>
            </a:r>
            <a:r>
              <a:rPr lang="en-GB" dirty="0" smtClean="0"/>
              <a:t>, and never travelled more than 10 miles outside of it during his entire life.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He had a very strict routine – the story goes that local people </a:t>
            </a:r>
            <a:r>
              <a:rPr lang="en-GB" dirty="0"/>
              <a:t>in </a:t>
            </a:r>
            <a:r>
              <a:rPr lang="en-GB" dirty="0" err="1"/>
              <a:t>Königsberg</a:t>
            </a:r>
            <a:r>
              <a:rPr lang="en-GB" dirty="0"/>
              <a:t> </a:t>
            </a:r>
            <a:r>
              <a:rPr lang="en-GB" dirty="0" smtClean="0"/>
              <a:t>used to set their watches by the time Kant went by on this daily walk!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BUT </a:t>
            </a:r>
            <a:r>
              <a:rPr lang="en-GB" dirty="0" smtClean="0"/>
              <a:t>he is perhaps the most influential philosopher of the past 300 years.</a:t>
            </a:r>
          </a:p>
          <a:p>
            <a:pPr>
              <a:spcAft>
                <a:spcPts val="1200"/>
              </a:spcAft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775" y="539115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geopolicraticus.files.wordpress.com/2010/11/kant-and-walking-sti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72936"/>
            <a:ext cx="16954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3528" y="2928638"/>
            <a:ext cx="7372672" cy="1285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7"/>
            <a:ext cx="7372672" cy="472413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Kant argued that most things we think of as good are not </a:t>
            </a:r>
            <a:r>
              <a:rPr lang="en-GB" i="1" dirty="0" smtClean="0"/>
              <a:t>always </a:t>
            </a:r>
            <a:r>
              <a:rPr lang="en-GB" dirty="0" smtClean="0"/>
              <a:t>good. Intelligence, wealth etc. could always be used for evil.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For Kant, </a:t>
            </a:r>
            <a:r>
              <a:rPr lang="en-GB" b="1" i="1" dirty="0" smtClean="0"/>
              <a:t>the only thing that is always good in itself is a good will</a:t>
            </a:r>
            <a:r>
              <a:rPr lang="en-GB" dirty="0" smtClean="0"/>
              <a:t>. (This is a kind of drive to do the right thing, whatever it is.)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We should want to act in a certain way because it is </a:t>
            </a:r>
            <a:r>
              <a:rPr lang="en-GB" i="1" dirty="0" smtClean="0"/>
              <a:t>right</a:t>
            </a:r>
            <a:r>
              <a:rPr lang="en-GB" dirty="0" smtClean="0"/>
              <a:t>, not because of the consequences. </a:t>
            </a:r>
          </a:p>
          <a:p>
            <a:pPr>
              <a:spcAft>
                <a:spcPts val="1200"/>
              </a:spcAft>
            </a:pPr>
            <a:r>
              <a:rPr lang="en-GB" b="1" dirty="0" smtClean="0"/>
              <a:t>Our job as moral agents is to work out what our duties are, and then to follow them.</a:t>
            </a:r>
          </a:p>
        </p:txBody>
      </p:sp>
      <p:pic>
        <p:nvPicPr>
          <p:cNvPr id="4" name="Picture 3" descr="imag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26993">
            <a:off x="7600939" y="128017"/>
            <a:ext cx="1223968" cy="2352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Kantian ethics?</a:t>
            </a:r>
            <a:endParaRPr lang="en-GB" dirty="0"/>
          </a:p>
        </p:txBody>
      </p:sp>
      <p:pic>
        <p:nvPicPr>
          <p:cNvPr id="5" name="Picture 4" descr="imag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26993">
            <a:off x="7600938" y="4377421"/>
            <a:ext cx="1223968" cy="2352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85728"/>
            <a:ext cx="8721602" cy="748684"/>
          </a:xfrm>
        </p:spPr>
        <p:txBody>
          <a:bodyPr/>
          <a:lstStyle/>
          <a:p>
            <a:pPr algn="ctr"/>
            <a:r>
              <a:rPr lang="en-GB" dirty="0" smtClean="0"/>
              <a:t>Three approaches to ethics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86124"/>
            <a:ext cx="2828916" cy="17859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lvl="2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VIRTUE ETHICS</a:t>
            </a:r>
          </a:p>
          <a:p>
            <a:pPr marL="0" lvl="2" indent="0"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lvl="2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IT IS THE STATE A PERSON IS IN WHEN PERFORMING AN ACTION THAT MATTERS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15084" y="3286124"/>
            <a:ext cx="2828916" cy="17859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 fontScale="92500" lnSpcReduction="20000"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CONSEQUENTIALISM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endParaRPr lang="en-GB" sz="2000" dirty="0" smtClean="0"/>
          </a:p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END RESULT DETERMINES THE RIGHTNESS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WRONGNESS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43240" y="4365104"/>
            <a:ext cx="2828916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KANTIAN ETHICS</a:t>
            </a:r>
          </a:p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endParaRPr lang="en-GB" sz="2000" dirty="0" smtClean="0"/>
          </a:p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ACTS ARE RIGHT OR WRONG IN THEMSELVES (DUTY)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3240" y="1714488"/>
            <a:ext cx="2828916" cy="10715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714488"/>
            <a:ext cx="2828916" cy="10715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lang="en-GB" sz="4500" b="1" dirty="0" smtClean="0">
                <a:solidFill>
                  <a:schemeClr val="tx1"/>
                </a:solidFill>
              </a:rPr>
              <a:t>PERSON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15084" y="1714488"/>
            <a:ext cx="2828916" cy="10715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>
            <a:stCxn id="8" idx="3"/>
            <a:endCxn id="7" idx="1"/>
          </p:cNvCxnSpPr>
          <p:nvPr/>
        </p:nvCxnSpPr>
        <p:spPr>
          <a:xfrm>
            <a:off x="2828916" y="2250261"/>
            <a:ext cx="31432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00760" y="2285992"/>
            <a:ext cx="31432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" idx="0"/>
          </p:cNvCxnSpPr>
          <p:nvPr/>
        </p:nvCxnSpPr>
        <p:spPr>
          <a:xfrm rot="5400000">
            <a:off x="1171560" y="3028956"/>
            <a:ext cx="500066" cy="14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57708" y="2786058"/>
            <a:ext cx="14599" cy="1579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686688" y="3028956"/>
            <a:ext cx="500066" cy="14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ActivitY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605"/>
            <a:ext cx="6995120" cy="500291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Kant thought that only </a:t>
            </a:r>
            <a:r>
              <a:rPr lang="en-GB" i="1" dirty="0" smtClean="0"/>
              <a:t>good will </a:t>
            </a:r>
            <a:r>
              <a:rPr lang="en-GB" dirty="0"/>
              <a:t>i</a:t>
            </a:r>
            <a:r>
              <a:rPr lang="en-GB" dirty="0" smtClean="0"/>
              <a:t>s good in itself, whilst </a:t>
            </a:r>
            <a:r>
              <a:rPr lang="en-GB" dirty="0" smtClean="0"/>
              <a:t>Bentham thought </a:t>
            </a:r>
            <a:r>
              <a:rPr lang="en-GB" dirty="0" smtClean="0"/>
              <a:t>that only </a:t>
            </a:r>
            <a:r>
              <a:rPr lang="en-GB" i="1" dirty="0" smtClean="0"/>
              <a:t>pleasure</a:t>
            </a:r>
            <a:r>
              <a:rPr lang="en-GB" dirty="0" smtClean="0"/>
              <a:t> </a:t>
            </a:r>
            <a:r>
              <a:rPr lang="en-GB" dirty="0" smtClean="0"/>
              <a:t>is good in itself. Which of these views do you find more plausible?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How many </a:t>
            </a:r>
            <a:r>
              <a:rPr lang="en-GB" i="1" dirty="0" smtClean="0"/>
              <a:t>other things</a:t>
            </a:r>
            <a:r>
              <a:rPr lang="en-GB" dirty="0" smtClean="0"/>
              <a:t> can you convincingly argue are good in themselves?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How do we </a:t>
            </a:r>
            <a:r>
              <a:rPr lang="en-GB" i="1" dirty="0" smtClean="0"/>
              <a:t>test</a:t>
            </a:r>
            <a:r>
              <a:rPr lang="en-GB" dirty="0" smtClean="0"/>
              <a:t> for whether or not something is good in itself?</a:t>
            </a:r>
            <a:endParaRPr lang="en-GB" dirty="0"/>
          </a:p>
        </p:txBody>
      </p:sp>
      <p:pic>
        <p:nvPicPr>
          <p:cNvPr id="4100" name="Picture 4" descr="http://productivelifeconcepts.com/wp-content/uploads/2013/01/Lets-Do-Th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799">
            <a:off x="6424091" y="316591"/>
            <a:ext cx="2544217" cy="16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294"/>
            <a:ext cx="9144000" cy="4900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0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941" y="332656"/>
            <a:ext cx="5440118" cy="123675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importance of universalizability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2354219"/>
            <a:ext cx="8136904" cy="410685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>
              <a:spcAft>
                <a:spcPts val="1000"/>
              </a:spcAft>
            </a:pPr>
            <a:r>
              <a:rPr lang="en-GB" sz="3200" dirty="0" smtClean="0"/>
              <a:t>Kant believed in an </a:t>
            </a:r>
            <a:r>
              <a:rPr lang="en-GB" sz="3200" b="1" dirty="0" smtClean="0"/>
              <a:t>objective moral law</a:t>
            </a:r>
            <a:r>
              <a:rPr lang="en-GB" sz="3200" dirty="0" smtClean="0"/>
              <a:t>, which we can work out using </a:t>
            </a:r>
            <a:r>
              <a:rPr lang="en-GB" sz="3200" i="1" dirty="0" smtClean="0"/>
              <a:t>reason</a:t>
            </a:r>
            <a:r>
              <a:rPr lang="en-GB" sz="3200" dirty="0" smtClean="0"/>
              <a:t> (our capacity for thinking). </a:t>
            </a:r>
          </a:p>
          <a:p>
            <a:pPr>
              <a:spcAft>
                <a:spcPts val="1000"/>
              </a:spcAft>
            </a:pPr>
            <a:r>
              <a:rPr lang="en-GB" sz="3200" b="1" dirty="0" smtClean="0"/>
              <a:t>All humans have the ability to reason, so we should all be able to work out the moral law.</a:t>
            </a:r>
          </a:p>
          <a:p>
            <a:pPr>
              <a:spcAft>
                <a:spcPts val="1000"/>
              </a:spcAft>
            </a:pPr>
            <a:r>
              <a:rPr lang="en-GB" sz="3200" dirty="0" smtClean="0"/>
              <a:t>This means that, for Kant, </a:t>
            </a:r>
            <a:r>
              <a:rPr lang="en-GB" sz="3200" b="1" i="1" dirty="0" smtClean="0"/>
              <a:t>moral laws must be universal</a:t>
            </a:r>
            <a:r>
              <a:rPr lang="en-GB" sz="3200" b="1" dirty="0" smtClean="0"/>
              <a:t> </a:t>
            </a:r>
            <a:r>
              <a:rPr lang="en-GB" sz="3200" dirty="0" smtClean="0"/>
              <a:t>– they must be the kind of laws that </a:t>
            </a:r>
            <a:r>
              <a:rPr lang="en-GB" sz="3200" i="1" dirty="0" smtClean="0"/>
              <a:t>everyone</a:t>
            </a:r>
            <a:r>
              <a:rPr lang="en-GB" sz="3200" dirty="0" smtClean="0"/>
              <a:t> could discover and follow.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 THEME GENETIC ENGINEERING</Template>
  <TotalTime>7362</TotalTime>
  <Words>1441</Words>
  <Application>Microsoft Office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Trebuchet MS</vt:lpstr>
      <vt:lpstr>Wingdings</vt:lpstr>
      <vt:lpstr>Wingdings 2</vt:lpstr>
      <vt:lpstr>Opulent</vt:lpstr>
      <vt:lpstr>kantian ETHICS</vt:lpstr>
      <vt:lpstr>STARTER QUESTION</vt:lpstr>
      <vt:lpstr>PowerPoint Presentation</vt:lpstr>
      <vt:lpstr>PowerPoint Presentation</vt:lpstr>
      <vt:lpstr>Who was kant?</vt:lpstr>
      <vt:lpstr>What is Kantian ethics?</vt:lpstr>
      <vt:lpstr>Three approaches to ethics</vt:lpstr>
      <vt:lpstr>ActivitY </vt:lpstr>
      <vt:lpstr>The importance of universalizability</vt:lpstr>
      <vt:lpstr>THE PRINCIPLE OF UNIVERSALIZABILITY</vt:lpstr>
      <vt:lpstr>The “categorical imperative”</vt:lpstr>
      <vt:lpstr>Treating people as “ends in themselves”</vt:lpstr>
      <vt:lpstr>ActivitY</vt:lpstr>
      <vt:lpstr>Strengths and weaknesses: easier to apply</vt:lpstr>
      <vt:lpstr>Strengths and weaknesses: encourages autonomy</vt:lpstr>
      <vt:lpstr>Strengths and weaknesses: encourages respect</vt:lpstr>
      <vt:lpstr>Strengths and weaknesses: promotes equality</vt:lpstr>
      <vt:lpstr>Strengths and weaknesses: are any acts really always wrong?</vt:lpstr>
      <vt:lpstr>Strengths and weaknesses: too general &amp; vague</vt:lpstr>
      <vt:lpstr>Strengths and weaknesses: cold and impersonal</vt:lpstr>
      <vt:lpstr>Strengths and weaknesses: what if duties conflict?</vt:lpstr>
      <vt:lpstr>ActivitY – DEBATE!!</vt:lpstr>
    </vt:vector>
  </TitlesOfParts>
  <Company>Morley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spencel09</dc:creator>
  <cp:lastModifiedBy>Zoe Johnson King</cp:lastModifiedBy>
  <cp:revision>140</cp:revision>
  <dcterms:created xsi:type="dcterms:W3CDTF">2009-11-19T11:43:45Z</dcterms:created>
  <dcterms:modified xsi:type="dcterms:W3CDTF">2014-09-02T01:29:53Z</dcterms:modified>
</cp:coreProperties>
</file>